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sldIdLst>
    <p:sldId id="261" r:id="rId2"/>
    <p:sldId id="416" r:id="rId3"/>
    <p:sldId id="421" r:id="rId4"/>
    <p:sldId id="414" r:id="rId5"/>
    <p:sldId id="405" r:id="rId6"/>
    <p:sldId id="406" r:id="rId7"/>
    <p:sldId id="407" r:id="rId8"/>
    <p:sldId id="408" r:id="rId9"/>
    <p:sldId id="409" r:id="rId10"/>
    <p:sldId id="420" r:id="rId11"/>
    <p:sldId id="419" r:id="rId12"/>
    <p:sldId id="412" r:id="rId13"/>
    <p:sldId id="413" r:id="rId14"/>
    <p:sldId id="422" r:id="rId15"/>
    <p:sldId id="410" r:id="rId16"/>
    <p:sldId id="304" r:id="rId17"/>
    <p:sldId id="303" r:id="rId18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3601" autoAdjust="0"/>
  </p:normalViewPr>
  <p:slideViewPr>
    <p:cSldViewPr>
      <p:cViewPr varScale="1">
        <p:scale>
          <a:sx n="104" d="100"/>
          <a:sy n="104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D34FB-659D-4CD1-8BE1-DEA9914B01A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A8872A7-8DD6-4B86-9E09-D9B3298A235A}">
      <dgm:prSet phldrT="[Szöveg]" custT="1"/>
      <dgm:spPr/>
      <dgm:t>
        <a:bodyPr/>
        <a:lstStyle/>
        <a:p>
          <a:pPr algn="just"/>
          <a:r>
            <a:rPr lang="hu-HU" sz="1600" b="1" dirty="0"/>
            <a:t>Az egészséges élet megőrzését szolgáló megelőző, gyógyító és ellátó rendszerek támogatása, azon belül: </a:t>
          </a:r>
        </a:p>
        <a:p>
          <a:pPr algn="l"/>
          <a:r>
            <a:rPr lang="hu-HU" sz="1600" b="1" dirty="0"/>
            <a:t>	- </a:t>
          </a:r>
          <a:r>
            <a:rPr lang="hu-HU" sz="1400" dirty="0"/>
            <a:t>egészségmegőrző, betegségmegelőző fejlesztések</a:t>
          </a:r>
        </a:p>
        <a:p>
          <a:pPr algn="l"/>
          <a:r>
            <a:rPr lang="hu-HU" sz="1400" dirty="0"/>
            <a:t>	- időskori életminőség javítása</a:t>
          </a:r>
        </a:p>
        <a:p>
          <a:pPr algn="l"/>
          <a:r>
            <a:rPr lang="hu-HU" sz="1400" dirty="0"/>
            <a:t>	- innovatív diagnosztikai és gyógyító beavatkozások - terápiák (gyógyszerkutatás, 	   immunológia, orvostechnikai eszközök és műszerek fejlesztése).</a:t>
          </a:r>
          <a:endParaRPr lang="hu-HU" sz="1600" b="1" dirty="0"/>
        </a:p>
      </dgm:t>
    </dgm:pt>
    <dgm:pt modelId="{1FF3A8FC-BE12-491E-AE83-9181D3EFB181}" type="parTrans" cxnId="{B8C25D13-0E68-47F8-8E70-409EDF90ECC4}">
      <dgm:prSet/>
      <dgm:spPr/>
      <dgm:t>
        <a:bodyPr/>
        <a:lstStyle/>
        <a:p>
          <a:endParaRPr lang="hu-HU"/>
        </a:p>
      </dgm:t>
    </dgm:pt>
    <dgm:pt modelId="{F97E8063-36B8-446E-8476-C77B6035BE48}" type="sibTrans" cxnId="{B8C25D13-0E68-47F8-8E70-409EDF90ECC4}">
      <dgm:prSet/>
      <dgm:spPr/>
      <dgm:t>
        <a:bodyPr/>
        <a:lstStyle/>
        <a:p>
          <a:endParaRPr lang="hu-HU"/>
        </a:p>
      </dgm:t>
    </dgm:pt>
    <dgm:pt modelId="{C4616FCD-1288-4597-8AEC-16EDA5E600E7}">
      <dgm:prSet phldrT="[Szöveg]" custT="1"/>
      <dgm:spPr/>
      <dgm:t>
        <a:bodyPr/>
        <a:lstStyle/>
        <a:p>
          <a:pPr algn="just"/>
          <a:r>
            <a:rPr lang="hu-HU" sz="1600" b="1" dirty="0"/>
            <a:t>A gazdaság zöld átmenetének és a körforgásos gazdaság kialakításának támogatása, azon belül:</a:t>
          </a:r>
        </a:p>
        <a:p>
          <a:pPr algn="l"/>
          <a:r>
            <a:rPr lang="hu-HU" sz="1400" dirty="0"/>
            <a:t>	- agrár innovációk és vízgazdálkodás, természeti katasztrófák és extrém időjárási 	körülményekkel szembeni hatékony védekezés,</a:t>
          </a:r>
        </a:p>
        <a:p>
          <a:pPr algn="l"/>
          <a:r>
            <a:rPr lang="hu-HU" sz="1400" dirty="0"/>
            <a:t>	- az energiatakarékosság növelése, a tiszta energiára való átállás felgyorsítása, 	saját energiahordozók kiaknázása,</a:t>
          </a:r>
        </a:p>
        <a:p>
          <a:pPr algn="l"/>
          <a:r>
            <a:rPr lang="hu-HU" sz="1400" dirty="0"/>
            <a:t>	- fenntartható és intelligens mobilitás.</a:t>
          </a:r>
        </a:p>
      </dgm:t>
    </dgm:pt>
    <dgm:pt modelId="{33E23B97-1393-4104-B00E-5C3252D7B53B}" type="parTrans" cxnId="{5A8EFD41-C205-4687-B0BB-5B245517C08B}">
      <dgm:prSet/>
      <dgm:spPr/>
      <dgm:t>
        <a:bodyPr/>
        <a:lstStyle/>
        <a:p>
          <a:endParaRPr lang="hu-HU"/>
        </a:p>
      </dgm:t>
    </dgm:pt>
    <dgm:pt modelId="{7DBCA4E9-AF20-4B44-BAA8-C801AFE163C0}" type="sibTrans" cxnId="{5A8EFD41-C205-4687-B0BB-5B245517C08B}">
      <dgm:prSet/>
      <dgm:spPr/>
      <dgm:t>
        <a:bodyPr/>
        <a:lstStyle/>
        <a:p>
          <a:endParaRPr lang="hu-HU"/>
        </a:p>
      </dgm:t>
    </dgm:pt>
    <dgm:pt modelId="{0F572494-BCA2-4120-BD49-3FE47FC8DD26}">
      <dgm:prSet phldrT="[Szöveg]" custT="1"/>
      <dgm:spPr/>
      <dgm:t>
        <a:bodyPr/>
        <a:lstStyle/>
        <a:p>
          <a:pPr algn="just"/>
          <a:r>
            <a:rPr lang="hu-HU" sz="1600" b="1" dirty="0"/>
            <a:t>A gazdaság és társadalom digitális átállásának támogatása, azon belül:</a:t>
          </a:r>
        </a:p>
        <a:p>
          <a:pPr algn="l"/>
          <a:r>
            <a:rPr lang="hu-HU" sz="1400" dirty="0"/>
            <a:t>	- </a:t>
          </a:r>
          <a:r>
            <a:rPr lang="da-DK" sz="1400" dirty="0"/>
            <a:t>fejlett kiberbiztonsági projektek és megoldások,</a:t>
          </a:r>
          <a:endParaRPr lang="hu-HU" sz="1400" dirty="0"/>
        </a:p>
        <a:p>
          <a:pPr algn="l"/>
          <a:r>
            <a:rPr lang="hu-HU" sz="1400" dirty="0"/>
            <a:t>	- mesterséges intelligencia, kvantumtechnológia,</a:t>
          </a:r>
        </a:p>
        <a:p>
          <a:pPr algn="l"/>
          <a:r>
            <a:rPr lang="hu-HU" sz="1400" dirty="0"/>
            <a:t> 	- intelligens hálózatok, autonóm rendszerek.</a:t>
          </a:r>
          <a:endParaRPr lang="hu-HU" sz="1300" dirty="0"/>
        </a:p>
      </dgm:t>
    </dgm:pt>
    <dgm:pt modelId="{2A4261DD-500C-452A-83A2-94A4E7D7D32D}" type="parTrans" cxnId="{93E3C2AB-DE4D-46D1-A052-0C7ED99639D4}">
      <dgm:prSet/>
      <dgm:spPr/>
      <dgm:t>
        <a:bodyPr/>
        <a:lstStyle/>
        <a:p>
          <a:endParaRPr lang="hu-HU"/>
        </a:p>
      </dgm:t>
    </dgm:pt>
    <dgm:pt modelId="{851E7AB4-9D96-44DE-8A5C-7616B3546235}" type="sibTrans" cxnId="{93E3C2AB-DE4D-46D1-A052-0C7ED99639D4}">
      <dgm:prSet/>
      <dgm:spPr/>
      <dgm:t>
        <a:bodyPr/>
        <a:lstStyle/>
        <a:p>
          <a:endParaRPr lang="hu-HU"/>
        </a:p>
      </dgm:t>
    </dgm:pt>
    <dgm:pt modelId="{DB21E9EF-5C86-4075-84D4-C67F47E2BC6E}">
      <dgm:prSet/>
      <dgm:spPr/>
      <dgm:t>
        <a:bodyPr/>
        <a:lstStyle/>
        <a:p>
          <a:pPr algn="l"/>
          <a:endParaRPr lang="hu-HU" sz="1000" dirty="0"/>
        </a:p>
      </dgm:t>
    </dgm:pt>
    <dgm:pt modelId="{DC2D112B-3F34-4FA9-BE2D-F1441B0B523C}" type="parTrans" cxnId="{446AFFD5-C940-48FF-AA12-BA855BA2B3A7}">
      <dgm:prSet/>
      <dgm:spPr/>
      <dgm:t>
        <a:bodyPr/>
        <a:lstStyle/>
        <a:p>
          <a:endParaRPr lang="hu-HU"/>
        </a:p>
      </dgm:t>
    </dgm:pt>
    <dgm:pt modelId="{6F1339C4-2E34-4C7B-B70A-A3B725CF92F0}" type="sibTrans" cxnId="{446AFFD5-C940-48FF-AA12-BA855BA2B3A7}">
      <dgm:prSet/>
      <dgm:spPr/>
      <dgm:t>
        <a:bodyPr/>
        <a:lstStyle/>
        <a:p>
          <a:endParaRPr lang="hu-HU"/>
        </a:p>
      </dgm:t>
    </dgm:pt>
    <dgm:pt modelId="{F0D5F0C3-7FC9-48DC-861C-8B4C38CC11C7}" type="pres">
      <dgm:prSet presAssocID="{473D34FB-659D-4CD1-8BE1-DEA9914B01A1}" presName="linear" presStyleCnt="0">
        <dgm:presLayoutVars>
          <dgm:dir/>
          <dgm:resizeHandles val="exact"/>
        </dgm:presLayoutVars>
      </dgm:prSet>
      <dgm:spPr/>
    </dgm:pt>
    <dgm:pt modelId="{5EB19AC2-E77D-4818-B25E-C9CB94895A8B}" type="pres">
      <dgm:prSet presAssocID="{8A8872A7-8DD6-4B86-9E09-D9B3298A235A}" presName="comp" presStyleCnt="0"/>
      <dgm:spPr/>
    </dgm:pt>
    <dgm:pt modelId="{DB077F1B-66A0-45BB-9346-12B96354CC17}" type="pres">
      <dgm:prSet presAssocID="{8A8872A7-8DD6-4B86-9E09-D9B3298A235A}" presName="box" presStyleLbl="node1" presStyleIdx="0" presStyleCnt="3" custScaleY="117528"/>
      <dgm:spPr/>
    </dgm:pt>
    <dgm:pt modelId="{09CAE968-B2EF-4AB5-9C05-9B0FED801FE3}" type="pres">
      <dgm:prSet presAssocID="{8A8872A7-8DD6-4B86-9E09-D9B3298A235A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</dgm:spPr>
    </dgm:pt>
    <dgm:pt modelId="{824F0B90-6F1B-4A41-9F97-F958679B9E06}" type="pres">
      <dgm:prSet presAssocID="{8A8872A7-8DD6-4B86-9E09-D9B3298A235A}" presName="text" presStyleLbl="node1" presStyleIdx="0" presStyleCnt="3">
        <dgm:presLayoutVars>
          <dgm:bulletEnabled val="1"/>
        </dgm:presLayoutVars>
      </dgm:prSet>
      <dgm:spPr/>
    </dgm:pt>
    <dgm:pt modelId="{BAD52182-EB48-4F93-A387-6FD4722B65C8}" type="pres">
      <dgm:prSet presAssocID="{F97E8063-36B8-446E-8476-C77B6035BE48}" presName="spacer" presStyleCnt="0"/>
      <dgm:spPr/>
    </dgm:pt>
    <dgm:pt modelId="{B1F6D8C3-844B-490E-A7D8-14E75C789AC5}" type="pres">
      <dgm:prSet presAssocID="{C4616FCD-1288-4597-8AEC-16EDA5E600E7}" presName="comp" presStyleCnt="0"/>
      <dgm:spPr/>
    </dgm:pt>
    <dgm:pt modelId="{767085E4-09E2-4CB2-8D6C-1B5308C9EAB1}" type="pres">
      <dgm:prSet presAssocID="{C4616FCD-1288-4597-8AEC-16EDA5E600E7}" presName="box" presStyleLbl="node1" presStyleIdx="1" presStyleCnt="3" custScaleY="125678"/>
      <dgm:spPr/>
    </dgm:pt>
    <dgm:pt modelId="{82AC9F67-A9CC-4A9F-848E-42E5C0E9B6AE}" type="pres">
      <dgm:prSet presAssocID="{C4616FCD-1288-4597-8AEC-16EDA5E600E7}" presName="img" presStyleLbl="fgImgPlace1" presStyleIdx="1" presStyleCnt="3" custScaleX="100711" custScaleY="106189"/>
      <dgm:spPr>
        <a:blipFill rotWithShape="1">
          <a:blip xmlns:r="http://schemas.openxmlformats.org/officeDocument/2006/relationships" r:embed="rId2"/>
          <a:srcRect/>
          <a:stretch>
            <a:fillRect l="-12000" r="-12000"/>
          </a:stretch>
        </a:blipFill>
      </dgm:spPr>
    </dgm:pt>
    <dgm:pt modelId="{B33900CF-BDAE-47AE-8F94-13DA5F99D5DC}" type="pres">
      <dgm:prSet presAssocID="{C4616FCD-1288-4597-8AEC-16EDA5E600E7}" presName="text" presStyleLbl="node1" presStyleIdx="1" presStyleCnt="3">
        <dgm:presLayoutVars>
          <dgm:bulletEnabled val="1"/>
        </dgm:presLayoutVars>
      </dgm:prSet>
      <dgm:spPr/>
    </dgm:pt>
    <dgm:pt modelId="{0F9F441D-AB4E-4853-9A9C-B0B4AB6756A8}" type="pres">
      <dgm:prSet presAssocID="{7DBCA4E9-AF20-4B44-BAA8-C801AFE163C0}" presName="spacer" presStyleCnt="0"/>
      <dgm:spPr/>
    </dgm:pt>
    <dgm:pt modelId="{69754DCA-BED1-4978-8592-F49F5BFAE79A}" type="pres">
      <dgm:prSet presAssocID="{0F572494-BCA2-4120-BD49-3FE47FC8DD26}" presName="comp" presStyleCnt="0"/>
      <dgm:spPr/>
    </dgm:pt>
    <dgm:pt modelId="{12B8C317-8468-42ED-9951-28F1925823CA}" type="pres">
      <dgm:prSet presAssocID="{0F572494-BCA2-4120-BD49-3FE47FC8DD26}" presName="box" presStyleLbl="node1" presStyleIdx="2" presStyleCnt="3" custScaleY="90933" custLinFactNeighborX="127" custLinFactNeighborY="21622"/>
      <dgm:spPr/>
    </dgm:pt>
    <dgm:pt modelId="{06216F15-BA8D-4AD5-8053-7F9C06B316D9}" type="pres">
      <dgm:prSet presAssocID="{0F572494-BCA2-4120-BD49-3FE47FC8DD26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  <dgm:pt modelId="{A9C92AE7-5B43-4598-9640-7945CA123B14}" type="pres">
      <dgm:prSet presAssocID="{0F572494-BCA2-4120-BD49-3FE47FC8DD26}" presName="text" presStyleLbl="node1" presStyleIdx="2" presStyleCnt="3">
        <dgm:presLayoutVars>
          <dgm:bulletEnabled val="1"/>
        </dgm:presLayoutVars>
      </dgm:prSet>
      <dgm:spPr/>
    </dgm:pt>
  </dgm:ptLst>
  <dgm:cxnLst>
    <dgm:cxn modelId="{1897680E-79FA-4FFB-81AA-A80881E19FAD}" type="presOf" srcId="{C4616FCD-1288-4597-8AEC-16EDA5E600E7}" destId="{767085E4-09E2-4CB2-8D6C-1B5308C9EAB1}" srcOrd="0" destOrd="0" presId="urn:microsoft.com/office/officeart/2005/8/layout/vList4"/>
    <dgm:cxn modelId="{B8C25D13-0E68-47F8-8E70-409EDF90ECC4}" srcId="{473D34FB-659D-4CD1-8BE1-DEA9914B01A1}" destId="{8A8872A7-8DD6-4B86-9E09-D9B3298A235A}" srcOrd="0" destOrd="0" parTransId="{1FF3A8FC-BE12-491E-AE83-9181D3EFB181}" sibTransId="{F97E8063-36B8-446E-8476-C77B6035BE48}"/>
    <dgm:cxn modelId="{C1AACA22-149D-44AF-A01F-59298FAD9FC3}" type="presOf" srcId="{C4616FCD-1288-4597-8AEC-16EDA5E600E7}" destId="{B33900CF-BDAE-47AE-8F94-13DA5F99D5DC}" srcOrd="1" destOrd="0" presId="urn:microsoft.com/office/officeart/2005/8/layout/vList4"/>
    <dgm:cxn modelId="{42D43D27-B9B5-4CD6-A040-AE3BB3963EB1}" type="presOf" srcId="{0F572494-BCA2-4120-BD49-3FE47FC8DD26}" destId="{A9C92AE7-5B43-4598-9640-7945CA123B14}" srcOrd="1" destOrd="0" presId="urn:microsoft.com/office/officeart/2005/8/layout/vList4"/>
    <dgm:cxn modelId="{7B94AB38-A837-4B4C-8857-513F08E781F3}" type="presOf" srcId="{0F572494-BCA2-4120-BD49-3FE47FC8DD26}" destId="{12B8C317-8468-42ED-9951-28F1925823CA}" srcOrd="0" destOrd="0" presId="urn:microsoft.com/office/officeart/2005/8/layout/vList4"/>
    <dgm:cxn modelId="{838C785B-6906-4DBE-922B-6F1081DD97E8}" type="presOf" srcId="{8A8872A7-8DD6-4B86-9E09-D9B3298A235A}" destId="{824F0B90-6F1B-4A41-9F97-F958679B9E06}" srcOrd="1" destOrd="0" presId="urn:microsoft.com/office/officeart/2005/8/layout/vList4"/>
    <dgm:cxn modelId="{5A8EFD41-C205-4687-B0BB-5B245517C08B}" srcId="{473D34FB-659D-4CD1-8BE1-DEA9914B01A1}" destId="{C4616FCD-1288-4597-8AEC-16EDA5E600E7}" srcOrd="1" destOrd="0" parTransId="{33E23B97-1393-4104-B00E-5C3252D7B53B}" sibTransId="{7DBCA4E9-AF20-4B44-BAA8-C801AFE163C0}"/>
    <dgm:cxn modelId="{3010B966-0259-403C-8553-1B4FF23DD63E}" type="presOf" srcId="{8A8872A7-8DD6-4B86-9E09-D9B3298A235A}" destId="{DB077F1B-66A0-45BB-9346-12B96354CC17}" srcOrd="0" destOrd="0" presId="urn:microsoft.com/office/officeart/2005/8/layout/vList4"/>
    <dgm:cxn modelId="{BC7FE150-54D6-4387-864C-F8075334F505}" type="presOf" srcId="{DB21E9EF-5C86-4075-84D4-C67F47E2BC6E}" destId="{B33900CF-BDAE-47AE-8F94-13DA5F99D5DC}" srcOrd="1" destOrd="1" presId="urn:microsoft.com/office/officeart/2005/8/layout/vList4"/>
    <dgm:cxn modelId="{74319A8B-C29D-401B-AECD-7F21581F09EF}" type="presOf" srcId="{DB21E9EF-5C86-4075-84D4-C67F47E2BC6E}" destId="{767085E4-09E2-4CB2-8D6C-1B5308C9EAB1}" srcOrd="0" destOrd="1" presId="urn:microsoft.com/office/officeart/2005/8/layout/vList4"/>
    <dgm:cxn modelId="{C2B966A2-E631-4E9D-8208-D98ABCA098A2}" type="presOf" srcId="{473D34FB-659D-4CD1-8BE1-DEA9914B01A1}" destId="{F0D5F0C3-7FC9-48DC-861C-8B4C38CC11C7}" srcOrd="0" destOrd="0" presId="urn:microsoft.com/office/officeart/2005/8/layout/vList4"/>
    <dgm:cxn modelId="{93E3C2AB-DE4D-46D1-A052-0C7ED99639D4}" srcId="{473D34FB-659D-4CD1-8BE1-DEA9914B01A1}" destId="{0F572494-BCA2-4120-BD49-3FE47FC8DD26}" srcOrd="2" destOrd="0" parTransId="{2A4261DD-500C-452A-83A2-94A4E7D7D32D}" sibTransId="{851E7AB4-9D96-44DE-8A5C-7616B3546235}"/>
    <dgm:cxn modelId="{446AFFD5-C940-48FF-AA12-BA855BA2B3A7}" srcId="{C4616FCD-1288-4597-8AEC-16EDA5E600E7}" destId="{DB21E9EF-5C86-4075-84D4-C67F47E2BC6E}" srcOrd="0" destOrd="0" parTransId="{DC2D112B-3F34-4FA9-BE2D-F1441B0B523C}" sibTransId="{6F1339C4-2E34-4C7B-B70A-A3B725CF92F0}"/>
    <dgm:cxn modelId="{C7B6E545-E509-465B-B7BF-32A244B90259}" type="presParOf" srcId="{F0D5F0C3-7FC9-48DC-861C-8B4C38CC11C7}" destId="{5EB19AC2-E77D-4818-B25E-C9CB94895A8B}" srcOrd="0" destOrd="0" presId="urn:microsoft.com/office/officeart/2005/8/layout/vList4"/>
    <dgm:cxn modelId="{95126C5D-A255-4AA4-93A6-2F3A73D3FC82}" type="presParOf" srcId="{5EB19AC2-E77D-4818-B25E-C9CB94895A8B}" destId="{DB077F1B-66A0-45BB-9346-12B96354CC17}" srcOrd="0" destOrd="0" presId="urn:microsoft.com/office/officeart/2005/8/layout/vList4"/>
    <dgm:cxn modelId="{C28999F0-9B1E-4AA1-99D0-01422806963C}" type="presParOf" srcId="{5EB19AC2-E77D-4818-B25E-C9CB94895A8B}" destId="{09CAE968-B2EF-4AB5-9C05-9B0FED801FE3}" srcOrd="1" destOrd="0" presId="urn:microsoft.com/office/officeart/2005/8/layout/vList4"/>
    <dgm:cxn modelId="{CA80925B-B1C5-49CF-A710-30616FE94C10}" type="presParOf" srcId="{5EB19AC2-E77D-4818-B25E-C9CB94895A8B}" destId="{824F0B90-6F1B-4A41-9F97-F958679B9E06}" srcOrd="2" destOrd="0" presId="urn:microsoft.com/office/officeart/2005/8/layout/vList4"/>
    <dgm:cxn modelId="{28EC5271-29F8-45E3-8AB3-41E74DBA77C0}" type="presParOf" srcId="{F0D5F0C3-7FC9-48DC-861C-8B4C38CC11C7}" destId="{BAD52182-EB48-4F93-A387-6FD4722B65C8}" srcOrd="1" destOrd="0" presId="urn:microsoft.com/office/officeart/2005/8/layout/vList4"/>
    <dgm:cxn modelId="{50554BD5-34C6-427F-A8DB-643DF49E8623}" type="presParOf" srcId="{F0D5F0C3-7FC9-48DC-861C-8B4C38CC11C7}" destId="{B1F6D8C3-844B-490E-A7D8-14E75C789AC5}" srcOrd="2" destOrd="0" presId="urn:microsoft.com/office/officeart/2005/8/layout/vList4"/>
    <dgm:cxn modelId="{87E600BF-FE17-40A9-A8E2-72C3EF988921}" type="presParOf" srcId="{B1F6D8C3-844B-490E-A7D8-14E75C789AC5}" destId="{767085E4-09E2-4CB2-8D6C-1B5308C9EAB1}" srcOrd="0" destOrd="0" presId="urn:microsoft.com/office/officeart/2005/8/layout/vList4"/>
    <dgm:cxn modelId="{60D7EBAA-174E-491B-A33E-1D8625781F62}" type="presParOf" srcId="{B1F6D8C3-844B-490E-A7D8-14E75C789AC5}" destId="{82AC9F67-A9CC-4A9F-848E-42E5C0E9B6AE}" srcOrd="1" destOrd="0" presId="urn:microsoft.com/office/officeart/2005/8/layout/vList4"/>
    <dgm:cxn modelId="{77953957-2E74-4EC7-B6E5-97321D3E8CA4}" type="presParOf" srcId="{B1F6D8C3-844B-490E-A7D8-14E75C789AC5}" destId="{B33900CF-BDAE-47AE-8F94-13DA5F99D5DC}" srcOrd="2" destOrd="0" presId="urn:microsoft.com/office/officeart/2005/8/layout/vList4"/>
    <dgm:cxn modelId="{372E4255-61F1-4310-9B56-DC5C235BEF70}" type="presParOf" srcId="{F0D5F0C3-7FC9-48DC-861C-8B4C38CC11C7}" destId="{0F9F441D-AB4E-4853-9A9C-B0B4AB6756A8}" srcOrd="3" destOrd="0" presId="urn:microsoft.com/office/officeart/2005/8/layout/vList4"/>
    <dgm:cxn modelId="{82763CC7-9F73-4B89-B728-2EED7EA619D0}" type="presParOf" srcId="{F0D5F0C3-7FC9-48DC-861C-8B4C38CC11C7}" destId="{69754DCA-BED1-4978-8592-F49F5BFAE79A}" srcOrd="4" destOrd="0" presId="urn:microsoft.com/office/officeart/2005/8/layout/vList4"/>
    <dgm:cxn modelId="{078114B3-A70D-4998-961F-330D5E00611E}" type="presParOf" srcId="{69754DCA-BED1-4978-8592-F49F5BFAE79A}" destId="{12B8C317-8468-42ED-9951-28F1925823CA}" srcOrd="0" destOrd="0" presId="urn:microsoft.com/office/officeart/2005/8/layout/vList4"/>
    <dgm:cxn modelId="{BE8B9174-D68B-4875-83A9-BEBF666DD775}" type="presParOf" srcId="{69754DCA-BED1-4978-8592-F49F5BFAE79A}" destId="{06216F15-BA8D-4AD5-8053-7F9C06B316D9}" srcOrd="1" destOrd="0" presId="urn:microsoft.com/office/officeart/2005/8/layout/vList4"/>
    <dgm:cxn modelId="{D0264E97-D8C7-442B-8D69-42E42F149F4D}" type="presParOf" srcId="{69754DCA-BED1-4978-8592-F49F5BFAE79A}" destId="{A9C92AE7-5B43-4598-9640-7945CA123B1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7AAE3-1758-45FF-A721-EAA91588841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66A4C5B-8803-4C70-AEDE-EF3D271DF4F8}">
      <dgm:prSet phldrT="[Szöveg]" custT="1"/>
      <dgm:spPr/>
      <dgm:t>
        <a:bodyPr/>
        <a:lstStyle/>
        <a:p>
          <a:r>
            <a:rPr lang="hu-HU" sz="2000" dirty="0"/>
            <a:t>Alapkutatás</a:t>
          </a:r>
        </a:p>
      </dgm:t>
    </dgm:pt>
    <dgm:pt modelId="{C281A58F-1AF9-4812-BC11-285857130181}" type="parTrans" cxnId="{E342319A-FFFB-4DF8-A70E-EA6D32885394}">
      <dgm:prSet/>
      <dgm:spPr/>
      <dgm:t>
        <a:bodyPr/>
        <a:lstStyle/>
        <a:p>
          <a:endParaRPr lang="hu-HU"/>
        </a:p>
      </dgm:t>
    </dgm:pt>
    <dgm:pt modelId="{851DD9E9-229D-4C60-A972-F430AF0E86FC}" type="sibTrans" cxnId="{E342319A-FFFB-4DF8-A70E-EA6D32885394}">
      <dgm:prSet/>
      <dgm:spPr/>
      <dgm:t>
        <a:bodyPr/>
        <a:lstStyle/>
        <a:p>
          <a:endParaRPr lang="hu-HU"/>
        </a:p>
      </dgm:t>
    </dgm:pt>
    <dgm:pt modelId="{B3F8D0E2-2352-4BFF-ADF1-D9F999BB97D2}">
      <dgm:prSet phldrT="[Szöveg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51. Anyagköltség	</a:t>
          </a:r>
        </a:p>
      </dgm:t>
    </dgm:pt>
    <dgm:pt modelId="{AE938240-6E58-49B7-82AF-1390C1D596DB}" type="parTrans" cxnId="{CED19C4D-440D-4D76-85B2-F2CCF8CD801A}">
      <dgm:prSet/>
      <dgm:spPr/>
      <dgm:t>
        <a:bodyPr/>
        <a:lstStyle/>
        <a:p>
          <a:endParaRPr lang="hu-HU"/>
        </a:p>
      </dgm:t>
    </dgm:pt>
    <dgm:pt modelId="{C46727E8-5AC1-446B-A8F7-4F2C1480BA6D}" type="sibTrans" cxnId="{CED19C4D-440D-4D76-85B2-F2CCF8CD801A}">
      <dgm:prSet/>
      <dgm:spPr/>
      <dgm:t>
        <a:bodyPr/>
        <a:lstStyle/>
        <a:p>
          <a:endParaRPr lang="hu-HU"/>
        </a:p>
      </dgm:t>
    </dgm:pt>
    <dgm:pt modelId="{C02552A6-F5DF-4287-AF4D-65EFBFD7A1D6}">
      <dgm:prSet phldrT="[Szöveg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i="0" dirty="0">
              <a:solidFill>
                <a:schemeClr val="bg1"/>
              </a:solidFill>
            </a:rPr>
            <a:t>Alkalmazott (ipari) kutatás és kísérleti fejlesztés</a:t>
          </a:r>
          <a:endParaRPr lang="hu-HU" dirty="0"/>
        </a:p>
      </dgm:t>
    </dgm:pt>
    <dgm:pt modelId="{5B121A19-D753-43AF-B6FC-2F51E6DA3BD3}" type="parTrans" cxnId="{66F610D3-50F4-4F17-9265-3AC85BAA8AA7}">
      <dgm:prSet/>
      <dgm:spPr/>
      <dgm:t>
        <a:bodyPr/>
        <a:lstStyle/>
        <a:p>
          <a:endParaRPr lang="hu-HU"/>
        </a:p>
      </dgm:t>
    </dgm:pt>
    <dgm:pt modelId="{37A3FF04-C6F8-4F1B-83F4-A207F9349F63}" type="sibTrans" cxnId="{66F610D3-50F4-4F17-9265-3AC85BAA8AA7}">
      <dgm:prSet/>
      <dgm:spPr/>
      <dgm:t>
        <a:bodyPr/>
        <a:lstStyle/>
        <a:p>
          <a:endParaRPr lang="hu-HU"/>
        </a:p>
      </dgm:t>
    </dgm:pt>
    <dgm:pt modelId="{FD83E241-8F05-4DA0-82D1-D2382A006DCC}">
      <dgm:prSet phldrT="[Szöveg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51. Anyagköltség</a:t>
          </a:r>
        </a:p>
      </dgm:t>
    </dgm:pt>
    <dgm:pt modelId="{B1E765B3-6C38-4E70-A44B-42CA274D7827}" type="parTrans" cxnId="{5E440CC3-BE7E-46FA-9B7E-EFA9267F7EFF}">
      <dgm:prSet/>
      <dgm:spPr/>
      <dgm:t>
        <a:bodyPr/>
        <a:lstStyle/>
        <a:p>
          <a:endParaRPr lang="hu-HU"/>
        </a:p>
      </dgm:t>
    </dgm:pt>
    <dgm:pt modelId="{7C0E5C3E-6506-4DD4-816A-7DA6BE9F1F4F}" type="sibTrans" cxnId="{5E440CC3-BE7E-46FA-9B7E-EFA9267F7EFF}">
      <dgm:prSet/>
      <dgm:spPr/>
      <dgm:t>
        <a:bodyPr/>
        <a:lstStyle/>
        <a:p>
          <a:endParaRPr lang="hu-HU"/>
        </a:p>
      </dgm:t>
    </dgm:pt>
    <dgm:pt modelId="{789D5ADF-8DB7-4AFF-A98E-7333AC7866FE}">
      <dgm:prSet phldrT="[Szöveg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u-HU" sz="1800" i="0" dirty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i="0" dirty="0">
              <a:solidFill>
                <a:schemeClr val="bg1"/>
              </a:solidFill>
            </a:rPr>
            <a:t>Kutatás-fejlesztési projektet támogató tevékenységek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i="0" dirty="0">
              <a:solidFill>
                <a:schemeClr val="bg1"/>
              </a:solidFill>
            </a:rPr>
            <a:t>(de </a:t>
          </a:r>
          <a:r>
            <a:rPr lang="hu-HU" sz="1800" i="0" dirty="0" err="1">
              <a:solidFill>
                <a:schemeClr val="bg1"/>
              </a:solidFill>
            </a:rPr>
            <a:t>minimis</a:t>
          </a:r>
          <a:r>
            <a:rPr lang="hu-HU" sz="1800" i="0" dirty="0">
              <a:solidFill>
                <a:schemeClr val="bg1"/>
              </a:solidFill>
            </a:rPr>
            <a:t>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u-HU" sz="1800" i="0" dirty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200" i="0" dirty="0">
              <a:solidFill>
                <a:schemeClr val="bg1"/>
              </a:solidFill>
            </a:rPr>
            <a:t>Max 20% a pályázó személyi</a:t>
          </a:r>
        </a:p>
        <a:p>
          <a:pPr algn="ctr"/>
          <a:r>
            <a:rPr lang="hu-HU" sz="1200" i="0" dirty="0">
              <a:solidFill>
                <a:schemeClr val="bg1"/>
              </a:solidFill>
            </a:rPr>
            <a:t>jellegű ráfordításának elszámolható költségére vetítve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dirty="0"/>
        </a:p>
      </dgm:t>
    </dgm:pt>
    <dgm:pt modelId="{36B4CD3E-2C2C-4B73-AC7E-FA604651F68B}" type="parTrans" cxnId="{391404C5-D685-4649-813B-D3F52AE86A62}">
      <dgm:prSet/>
      <dgm:spPr/>
      <dgm:t>
        <a:bodyPr/>
        <a:lstStyle/>
        <a:p>
          <a:endParaRPr lang="hu-HU"/>
        </a:p>
      </dgm:t>
    </dgm:pt>
    <dgm:pt modelId="{64279437-7F22-42EF-981B-FA23F3514AA8}" type="sibTrans" cxnId="{391404C5-D685-4649-813B-D3F52AE86A62}">
      <dgm:prSet/>
      <dgm:spPr/>
      <dgm:t>
        <a:bodyPr/>
        <a:lstStyle/>
        <a:p>
          <a:endParaRPr lang="hu-HU"/>
        </a:p>
      </dgm:t>
    </dgm:pt>
    <dgm:pt modelId="{3FEEA4A9-5CFD-401F-AE4F-D7B69A1A608E}">
      <dgm:prSet phldrT="[Szöveg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Nyilvánosság biztosításához kapcsolódó költség (Tájékoztatás);</a:t>
          </a:r>
        </a:p>
      </dgm:t>
    </dgm:pt>
    <dgm:pt modelId="{E785F656-3DD8-48EC-9277-D923E36E84D9}" type="parTrans" cxnId="{B9C83D75-FC46-4F71-9C03-6A4091CEEB59}">
      <dgm:prSet/>
      <dgm:spPr/>
      <dgm:t>
        <a:bodyPr/>
        <a:lstStyle/>
        <a:p>
          <a:endParaRPr lang="hu-HU"/>
        </a:p>
      </dgm:t>
    </dgm:pt>
    <dgm:pt modelId="{7087962E-F059-428F-95A7-D15F2D736A10}" type="sibTrans" cxnId="{B9C83D75-FC46-4F71-9C03-6A4091CEEB59}">
      <dgm:prSet/>
      <dgm:spPr/>
      <dgm:t>
        <a:bodyPr/>
        <a:lstStyle/>
        <a:p>
          <a:endParaRPr lang="hu-HU"/>
        </a:p>
      </dgm:t>
    </dgm:pt>
    <dgm:pt modelId="{9EBC1901-5812-4368-AF47-6451B68F08CA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52. Igénybe vett szolgáltatások (vizsgálati, mérési szolgáltatások)</a:t>
          </a:r>
        </a:p>
      </dgm:t>
    </dgm:pt>
    <dgm:pt modelId="{E18F475E-1CE2-425C-A48B-453167654506}" type="parTrans" cxnId="{1570FB4E-6CFC-4B07-91AF-20236FF23F7A}">
      <dgm:prSet/>
      <dgm:spPr/>
      <dgm:t>
        <a:bodyPr/>
        <a:lstStyle/>
        <a:p>
          <a:endParaRPr lang="hu-HU"/>
        </a:p>
      </dgm:t>
    </dgm:pt>
    <dgm:pt modelId="{31E49337-5048-4B84-A7A0-E492125D49AF}" type="sibTrans" cxnId="{1570FB4E-6CFC-4B07-91AF-20236FF23F7A}">
      <dgm:prSet/>
      <dgm:spPr/>
      <dgm:t>
        <a:bodyPr/>
        <a:lstStyle/>
        <a:p>
          <a:endParaRPr lang="hu-HU"/>
        </a:p>
      </dgm:t>
    </dgm:pt>
    <dgm:pt modelId="{F4A5BD97-63CF-4E0E-A618-39C738E2C22B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54.-56. Szakmai megvalósításhoz kapcsolódó személyi jellegű ráfordítás </a:t>
          </a:r>
          <a:r>
            <a:rPr lang="hu-HU" sz="1200" dirty="0">
              <a:solidFill>
                <a:schemeClr val="bg1"/>
              </a:solidFill>
            </a:rPr>
            <a:t>(K+F </a:t>
          </a:r>
          <a:r>
            <a:rPr lang="hu-HU" sz="1200" dirty="0" err="1">
              <a:solidFill>
                <a:schemeClr val="bg1"/>
              </a:solidFill>
            </a:rPr>
            <a:t>max</a:t>
          </a:r>
          <a:r>
            <a:rPr lang="hu-HU" sz="1200" dirty="0">
              <a:solidFill>
                <a:schemeClr val="bg1"/>
              </a:solidFill>
            </a:rPr>
            <a:t>. 1.900.000 Ft/fő/hó, technikus </a:t>
          </a:r>
          <a:r>
            <a:rPr lang="hu-HU" sz="1200" dirty="0" err="1">
              <a:solidFill>
                <a:schemeClr val="bg1"/>
              </a:solidFill>
            </a:rPr>
            <a:t>max</a:t>
          </a:r>
          <a:r>
            <a:rPr lang="hu-HU" sz="1200" dirty="0">
              <a:solidFill>
                <a:schemeClr val="bg1"/>
              </a:solidFill>
            </a:rPr>
            <a:t> 900.000 Ft/fő/hó)</a:t>
          </a:r>
        </a:p>
      </dgm:t>
    </dgm:pt>
    <dgm:pt modelId="{3E2BF535-E794-4598-8D0C-AACACE2C9561}" type="parTrans" cxnId="{9A3A5D54-9B0C-44E7-9F7D-25C4CCBA6FE1}">
      <dgm:prSet/>
      <dgm:spPr/>
      <dgm:t>
        <a:bodyPr/>
        <a:lstStyle/>
        <a:p>
          <a:endParaRPr lang="hu-HU"/>
        </a:p>
      </dgm:t>
    </dgm:pt>
    <dgm:pt modelId="{73A9A8EA-8DE3-4B57-8878-F5F678A9E1C4}" type="sibTrans" cxnId="{9A3A5D54-9B0C-44E7-9F7D-25C4CCBA6FE1}">
      <dgm:prSet/>
      <dgm:spPr/>
      <dgm:t>
        <a:bodyPr/>
        <a:lstStyle/>
        <a:p>
          <a:endParaRPr lang="hu-HU"/>
        </a:p>
      </dgm:t>
    </dgm:pt>
    <dgm:pt modelId="{D230DADC-7C51-4E95-B16C-0C542F62FFE7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54.-56. Szakmai megvalósításhoz kapcsolódó személyi jellegű ráfordítás– projektmenedzser </a:t>
          </a:r>
          <a:r>
            <a:rPr lang="hu-HU" sz="1200" dirty="0">
              <a:solidFill>
                <a:schemeClr val="bg1"/>
              </a:solidFill>
            </a:rPr>
            <a:t>(</a:t>
          </a:r>
          <a:r>
            <a:rPr lang="hu-HU" sz="1200" dirty="0" err="1">
              <a:solidFill>
                <a:schemeClr val="bg1"/>
              </a:solidFill>
            </a:rPr>
            <a:t>max</a:t>
          </a:r>
          <a:r>
            <a:rPr lang="hu-HU" sz="1200" dirty="0">
              <a:solidFill>
                <a:schemeClr val="bg1"/>
              </a:solidFill>
            </a:rPr>
            <a:t>. 1.100.000 Ft/fő/hó)</a:t>
          </a:r>
        </a:p>
      </dgm:t>
    </dgm:pt>
    <dgm:pt modelId="{DF9D23FE-6033-49BD-9A6B-6627A35FDEDE}" type="parTrans" cxnId="{33EA09E4-EE04-4D0B-B4D1-2B36A3F4D416}">
      <dgm:prSet/>
      <dgm:spPr/>
      <dgm:t>
        <a:bodyPr/>
        <a:lstStyle/>
        <a:p>
          <a:endParaRPr lang="hu-HU"/>
        </a:p>
      </dgm:t>
    </dgm:pt>
    <dgm:pt modelId="{96764514-7B39-49FD-9B51-FB0CFB26CEC9}" type="sibTrans" cxnId="{33EA09E4-EE04-4D0B-B4D1-2B36A3F4D416}">
      <dgm:prSet/>
      <dgm:spPr/>
      <dgm:t>
        <a:bodyPr/>
        <a:lstStyle/>
        <a:p>
          <a:endParaRPr lang="hu-HU"/>
        </a:p>
      </dgm:t>
    </dgm:pt>
    <dgm:pt modelId="{8F978B87-6270-454D-AB08-5260F877FF0B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52. Igénybe vett szolgáltatások (pl.: szakmai szolgáltatások,..)</a:t>
          </a:r>
        </a:p>
      </dgm:t>
    </dgm:pt>
    <dgm:pt modelId="{961E166E-C145-4D50-A2B4-C0371629EC76}" type="parTrans" cxnId="{147215B1-14C0-45DF-A1D1-C4C5113D68D0}">
      <dgm:prSet/>
      <dgm:spPr/>
      <dgm:t>
        <a:bodyPr/>
        <a:lstStyle/>
        <a:p>
          <a:endParaRPr lang="hu-HU"/>
        </a:p>
      </dgm:t>
    </dgm:pt>
    <dgm:pt modelId="{D0C83DA4-88F5-43D5-8EA7-A41F0398E27F}" type="sibTrans" cxnId="{147215B1-14C0-45DF-A1D1-C4C5113D68D0}">
      <dgm:prSet/>
      <dgm:spPr/>
      <dgm:t>
        <a:bodyPr/>
        <a:lstStyle/>
        <a:p>
          <a:endParaRPr lang="hu-HU"/>
        </a:p>
      </dgm:t>
    </dgm:pt>
    <dgm:pt modelId="{CD1903DE-2DF2-48A3-B2F0-E596C82FD202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u="none" dirty="0">
              <a:solidFill>
                <a:schemeClr val="bg1"/>
              </a:solidFill>
            </a:rPr>
            <a:t>53. Egyéb szolgáltatások	 (pl.: közbeszerzés, iparjogvédelem, …)</a:t>
          </a:r>
        </a:p>
      </dgm:t>
    </dgm:pt>
    <dgm:pt modelId="{DE77685F-78B5-4553-9353-819409C2A037}" type="parTrans" cxnId="{DEA9664F-87B5-43F9-9256-81B8DAD17477}">
      <dgm:prSet/>
      <dgm:spPr/>
      <dgm:t>
        <a:bodyPr/>
        <a:lstStyle/>
        <a:p>
          <a:endParaRPr lang="hu-HU"/>
        </a:p>
      </dgm:t>
    </dgm:pt>
    <dgm:pt modelId="{8436AB1E-6C4C-46D5-BEC6-4C96D4EF77C2}" type="sibTrans" cxnId="{DEA9664F-87B5-43F9-9256-81B8DAD17477}">
      <dgm:prSet/>
      <dgm:spPr/>
      <dgm:t>
        <a:bodyPr/>
        <a:lstStyle/>
        <a:p>
          <a:endParaRPr lang="hu-HU"/>
        </a:p>
      </dgm:t>
    </dgm:pt>
    <dgm:pt modelId="{1BD8F989-D9F6-456D-93A1-28FCD16A7B36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54.-56. Szakmai megvalósításhoz kapcsolódó személyi jellegű ráfordítás </a:t>
          </a:r>
          <a:r>
            <a:rPr lang="hu-HU" sz="1200" dirty="0">
              <a:solidFill>
                <a:schemeClr val="bg1"/>
              </a:solidFill>
            </a:rPr>
            <a:t>(K+F </a:t>
          </a:r>
          <a:r>
            <a:rPr lang="hu-HU" sz="1200" dirty="0" err="1">
              <a:solidFill>
                <a:schemeClr val="bg1"/>
              </a:solidFill>
            </a:rPr>
            <a:t>max</a:t>
          </a:r>
          <a:r>
            <a:rPr lang="hu-HU" sz="1200" dirty="0">
              <a:solidFill>
                <a:schemeClr val="bg1"/>
              </a:solidFill>
            </a:rPr>
            <a:t>. 1.900.000 Ft/fő/hó, technikus </a:t>
          </a:r>
          <a:r>
            <a:rPr lang="hu-HU" sz="1200" dirty="0" err="1">
              <a:solidFill>
                <a:schemeClr val="bg1"/>
              </a:solidFill>
            </a:rPr>
            <a:t>max</a:t>
          </a:r>
          <a:r>
            <a:rPr lang="hu-HU" sz="1200" dirty="0">
              <a:solidFill>
                <a:schemeClr val="bg1"/>
              </a:solidFill>
            </a:rPr>
            <a:t> 900.000 Ft/fő/hó)</a:t>
          </a:r>
        </a:p>
      </dgm:t>
    </dgm:pt>
    <dgm:pt modelId="{E3346395-DF54-4493-A672-EBA8426AFD3E}" type="parTrans" cxnId="{BAF0A9E3-18B9-4013-8576-2A05335A8B25}">
      <dgm:prSet/>
      <dgm:spPr/>
      <dgm:t>
        <a:bodyPr/>
        <a:lstStyle/>
        <a:p>
          <a:endParaRPr lang="hu-HU"/>
        </a:p>
      </dgm:t>
    </dgm:pt>
    <dgm:pt modelId="{028DDB00-8413-4D7C-840D-0F9C506F1E08}" type="sibTrans" cxnId="{BAF0A9E3-18B9-4013-8576-2A05335A8B25}">
      <dgm:prSet/>
      <dgm:spPr/>
      <dgm:t>
        <a:bodyPr/>
        <a:lstStyle/>
        <a:p>
          <a:endParaRPr lang="hu-HU"/>
        </a:p>
      </dgm:t>
    </dgm:pt>
    <dgm:pt modelId="{4EE1B62E-F8EA-4806-AD40-9F76BC03B1CF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54.-56. Szakmai megvalósításhoz kapcsolódó személyi jellegű ráfordítás – projektmenedzser </a:t>
          </a:r>
          <a:r>
            <a:rPr lang="hu-HU" sz="1200" dirty="0">
              <a:solidFill>
                <a:schemeClr val="bg1"/>
              </a:solidFill>
            </a:rPr>
            <a:t>(</a:t>
          </a:r>
          <a:r>
            <a:rPr lang="hu-HU" sz="1200" dirty="0" err="1">
              <a:solidFill>
                <a:schemeClr val="bg1"/>
              </a:solidFill>
            </a:rPr>
            <a:t>max</a:t>
          </a:r>
          <a:r>
            <a:rPr lang="hu-HU" sz="1200" dirty="0">
              <a:solidFill>
                <a:schemeClr val="bg1"/>
              </a:solidFill>
            </a:rPr>
            <a:t>. 1.100.000 Ft/fő/hó)</a:t>
          </a:r>
        </a:p>
      </dgm:t>
    </dgm:pt>
    <dgm:pt modelId="{A3212CBA-8BE8-4129-95E0-6BDB2ABFC122}" type="parTrans" cxnId="{2A348B14-B1C5-427E-8117-E8971832CBEB}">
      <dgm:prSet/>
      <dgm:spPr/>
      <dgm:t>
        <a:bodyPr/>
        <a:lstStyle/>
        <a:p>
          <a:endParaRPr lang="hu-HU"/>
        </a:p>
      </dgm:t>
    </dgm:pt>
    <dgm:pt modelId="{466C530F-1A5A-4C92-9BEB-541C8876312A}" type="sibTrans" cxnId="{2A348B14-B1C5-427E-8117-E8971832CBEB}">
      <dgm:prSet/>
      <dgm:spPr/>
      <dgm:t>
        <a:bodyPr/>
        <a:lstStyle/>
        <a:p>
          <a:endParaRPr lang="hu-HU"/>
        </a:p>
      </dgm:t>
    </dgm:pt>
    <dgm:pt modelId="{E1668DD9-F6D8-40FA-BB01-D725550F7CEF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Iparjogvédelmi költség;</a:t>
          </a:r>
        </a:p>
      </dgm:t>
    </dgm:pt>
    <dgm:pt modelId="{6AE65282-B325-465B-A56B-588A725EF18F}" type="parTrans" cxnId="{10398DAA-F896-4C54-B949-8B866B0BBEAE}">
      <dgm:prSet/>
      <dgm:spPr/>
      <dgm:t>
        <a:bodyPr/>
        <a:lstStyle/>
        <a:p>
          <a:endParaRPr lang="hu-HU"/>
        </a:p>
      </dgm:t>
    </dgm:pt>
    <dgm:pt modelId="{FF95681B-34A4-4049-BCA9-8F8CD7F0B9CB}" type="sibTrans" cxnId="{10398DAA-F896-4C54-B949-8B866B0BBEAE}">
      <dgm:prSet/>
      <dgm:spPr/>
      <dgm:t>
        <a:bodyPr/>
        <a:lstStyle/>
        <a:p>
          <a:endParaRPr lang="hu-HU"/>
        </a:p>
      </dgm:t>
    </dgm:pt>
    <dgm:pt modelId="{4ACD8FAB-14B9-45E3-834D-8CA5C46F4BED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Publikációs költségek, </a:t>
          </a:r>
          <a:r>
            <a:rPr lang="hu-HU" sz="1400" dirty="0" err="1">
              <a:solidFill>
                <a:schemeClr val="bg1"/>
              </a:solidFill>
            </a:rPr>
            <a:t>Article</a:t>
          </a:r>
          <a:r>
            <a:rPr lang="hu-HU" sz="1400" dirty="0">
              <a:solidFill>
                <a:schemeClr val="bg1"/>
              </a:solidFill>
            </a:rPr>
            <a:t> </a:t>
          </a:r>
          <a:r>
            <a:rPr lang="hu-HU" sz="1400" dirty="0" err="1">
              <a:solidFill>
                <a:schemeClr val="bg1"/>
              </a:solidFill>
            </a:rPr>
            <a:t>Processing</a:t>
          </a:r>
          <a:r>
            <a:rPr lang="hu-HU" sz="1400" dirty="0">
              <a:solidFill>
                <a:schemeClr val="bg1"/>
              </a:solidFill>
            </a:rPr>
            <a:t> </a:t>
          </a:r>
          <a:r>
            <a:rPr lang="hu-HU" sz="1400" dirty="0" err="1">
              <a:solidFill>
                <a:schemeClr val="bg1"/>
              </a:solidFill>
            </a:rPr>
            <a:t>Charge</a:t>
          </a:r>
          <a:r>
            <a:rPr lang="hu-HU" sz="1400" dirty="0">
              <a:solidFill>
                <a:schemeClr val="bg1"/>
              </a:solidFill>
            </a:rPr>
            <a:t> (APC)</a:t>
          </a:r>
        </a:p>
      </dgm:t>
    </dgm:pt>
    <dgm:pt modelId="{B60003B1-C25C-4AD7-B5F4-CEE2A281B15B}" type="parTrans" cxnId="{F8A54172-A318-4863-B949-861763AB5EE6}">
      <dgm:prSet/>
      <dgm:spPr/>
      <dgm:t>
        <a:bodyPr/>
        <a:lstStyle/>
        <a:p>
          <a:endParaRPr lang="hu-HU"/>
        </a:p>
      </dgm:t>
    </dgm:pt>
    <dgm:pt modelId="{78CD4513-CC3D-4C9C-8DDE-927D3248A14A}" type="sibTrans" cxnId="{F8A54172-A318-4863-B949-861763AB5EE6}">
      <dgm:prSet/>
      <dgm:spPr/>
      <dgm:t>
        <a:bodyPr/>
        <a:lstStyle/>
        <a:p>
          <a:endParaRPr lang="hu-HU"/>
        </a:p>
      </dgm:t>
    </dgm:pt>
    <dgm:pt modelId="{67EAD302-CE90-4B9C-8A37-EE133A7D81DD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Piacra jutáshoz kapcsolódó költség</a:t>
          </a:r>
        </a:p>
      </dgm:t>
    </dgm:pt>
    <dgm:pt modelId="{234D4031-359B-4C52-9330-70798D462FA9}" type="parTrans" cxnId="{5218CBD9-94E7-45A7-B8A7-1D2605B269E3}">
      <dgm:prSet/>
      <dgm:spPr/>
      <dgm:t>
        <a:bodyPr/>
        <a:lstStyle/>
        <a:p>
          <a:endParaRPr lang="hu-HU"/>
        </a:p>
      </dgm:t>
    </dgm:pt>
    <dgm:pt modelId="{17B6FD41-BC12-4BF4-807F-2CA62A6C023F}" type="sibTrans" cxnId="{5218CBD9-94E7-45A7-B8A7-1D2605B269E3}">
      <dgm:prSet/>
      <dgm:spPr/>
      <dgm:t>
        <a:bodyPr/>
        <a:lstStyle/>
        <a:p>
          <a:endParaRPr lang="hu-HU"/>
        </a:p>
      </dgm:t>
    </dgm:pt>
    <dgm:pt modelId="{90E1D577-6435-4C6D-AC9B-90CF0DE69C56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Kiállítás/konferencia részvételi költség</a:t>
          </a:r>
        </a:p>
      </dgm:t>
    </dgm:pt>
    <dgm:pt modelId="{C7BF7E61-1BE0-42B0-A2B4-8B92DBB3DBB1}" type="parTrans" cxnId="{6D982385-5C5B-420C-9814-41FD309F0004}">
      <dgm:prSet/>
      <dgm:spPr/>
      <dgm:t>
        <a:bodyPr/>
        <a:lstStyle/>
        <a:p>
          <a:endParaRPr lang="hu-HU"/>
        </a:p>
      </dgm:t>
    </dgm:pt>
    <dgm:pt modelId="{0CC5ECE6-AC90-4BFE-987A-2750A7AAC293}" type="sibTrans" cxnId="{6D982385-5C5B-420C-9814-41FD309F0004}">
      <dgm:prSet/>
      <dgm:spPr/>
      <dgm:t>
        <a:bodyPr/>
        <a:lstStyle/>
        <a:p>
          <a:endParaRPr lang="hu-HU"/>
        </a:p>
      </dgm:t>
    </dgm:pt>
    <dgm:pt modelId="{0FD3880C-1CB0-49B3-8C38-A7D1000DA65F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Közbeszerzés</a:t>
          </a:r>
        </a:p>
      </dgm:t>
    </dgm:pt>
    <dgm:pt modelId="{C225FB38-DA06-4F21-B953-5CB224CC363A}" type="parTrans" cxnId="{0909980E-49C2-42F6-A70E-D5871D92C7BD}">
      <dgm:prSet/>
      <dgm:spPr/>
      <dgm:t>
        <a:bodyPr/>
        <a:lstStyle/>
        <a:p>
          <a:endParaRPr lang="hu-HU"/>
        </a:p>
      </dgm:t>
    </dgm:pt>
    <dgm:pt modelId="{4106B1B5-267E-46E7-8591-89BA8D1AB769}" type="sibTrans" cxnId="{0909980E-49C2-42F6-A70E-D5871D92C7BD}">
      <dgm:prSet/>
      <dgm:spPr/>
      <dgm:t>
        <a:bodyPr/>
        <a:lstStyle/>
        <a:p>
          <a:endParaRPr lang="hu-HU"/>
        </a:p>
      </dgm:t>
    </dgm:pt>
    <dgm:pt modelId="{CB56AD43-886B-4EA4-8067-6F8E69C5CE0A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Utazáshoz kapcsolódó tevékenység</a:t>
          </a:r>
        </a:p>
      </dgm:t>
    </dgm:pt>
    <dgm:pt modelId="{9BD52E1C-99C2-4664-8BD6-289155761D6E}" type="parTrans" cxnId="{42049E38-DC65-499A-9CD5-748FCFC80B61}">
      <dgm:prSet/>
      <dgm:spPr/>
      <dgm:t>
        <a:bodyPr/>
        <a:lstStyle/>
        <a:p>
          <a:endParaRPr lang="hu-HU"/>
        </a:p>
      </dgm:t>
    </dgm:pt>
    <dgm:pt modelId="{59B715B6-417A-400A-AB4E-80B29AF324B6}" type="sibTrans" cxnId="{42049E38-DC65-499A-9CD5-748FCFC80B61}">
      <dgm:prSet/>
      <dgm:spPr/>
      <dgm:t>
        <a:bodyPr/>
        <a:lstStyle/>
        <a:p>
          <a:endParaRPr lang="hu-HU"/>
        </a:p>
      </dgm:t>
    </dgm:pt>
    <dgm:pt modelId="{C895EF44-4DA7-421B-BCCD-2490D8039D16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hu-HU" sz="1400" dirty="0">
              <a:solidFill>
                <a:schemeClr val="bg1"/>
              </a:solidFill>
            </a:rPr>
            <a:t>Általános költség</a:t>
          </a:r>
        </a:p>
      </dgm:t>
    </dgm:pt>
    <dgm:pt modelId="{9882233F-940A-4016-BE3B-923B558D1601}" type="parTrans" cxnId="{5429B4B1-DB69-4E8B-8001-E9EF5C9E127C}">
      <dgm:prSet/>
      <dgm:spPr/>
      <dgm:t>
        <a:bodyPr/>
        <a:lstStyle/>
        <a:p>
          <a:endParaRPr lang="hu-HU"/>
        </a:p>
      </dgm:t>
    </dgm:pt>
    <dgm:pt modelId="{FA3DE97D-5BE2-4C98-B285-527067A70BC6}" type="sibTrans" cxnId="{5429B4B1-DB69-4E8B-8001-E9EF5C9E127C}">
      <dgm:prSet/>
      <dgm:spPr/>
      <dgm:t>
        <a:bodyPr/>
        <a:lstStyle/>
        <a:p>
          <a:endParaRPr lang="hu-HU"/>
        </a:p>
      </dgm:t>
    </dgm:pt>
    <dgm:pt modelId="{15D7EE33-819B-454E-9838-52433C1D3348}" type="pres">
      <dgm:prSet presAssocID="{B357AAE3-1758-45FF-A721-EAA91588841B}" presName="Name0" presStyleCnt="0">
        <dgm:presLayoutVars>
          <dgm:dir/>
          <dgm:animLvl val="lvl"/>
          <dgm:resizeHandles val="exact"/>
        </dgm:presLayoutVars>
      </dgm:prSet>
      <dgm:spPr/>
    </dgm:pt>
    <dgm:pt modelId="{53C33E74-049A-4AF9-A3B3-5A5BDF5D37D2}" type="pres">
      <dgm:prSet presAssocID="{A66A4C5B-8803-4C70-AEDE-EF3D271DF4F8}" presName="linNode" presStyleCnt="0"/>
      <dgm:spPr/>
    </dgm:pt>
    <dgm:pt modelId="{31B96C75-0CA2-44A6-A727-3168B020C0C5}" type="pres">
      <dgm:prSet presAssocID="{A66A4C5B-8803-4C70-AEDE-EF3D271DF4F8}" presName="parentText" presStyleLbl="node1" presStyleIdx="0" presStyleCnt="3" custScaleY="73131">
        <dgm:presLayoutVars>
          <dgm:chMax val="1"/>
          <dgm:bulletEnabled val="1"/>
        </dgm:presLayoutVars>
      </dgm:prSet>
      <dgm:spPr/>
    </dgm:pt>
    <dgm:pt modelId="{40F75179-28C7-4FB1-992E-9EC8376FE926}" type="pres">
      <dgm:prSet presAssocID="{A66A4C5B-8803-4C70-AEDE-EF3D271DF4F8}" presName="descendantText" presStyleLbl="alignAccFollowNode1" presStyleIdx="0" presStyleCnt="3" custScaleY="86564">
        <dgm:presLayoutVars>
          <dgm:bulletEnabled val="1"/>
        </dgm:presLayoutVars>
      </dgm:prSet>
      <dgm:spPr/>
    </dgm:pt>
    <dgm:pt modelId="{246F43BB-705F-4DBC-9EEF-C4C7A83CCE6F}" type="pres">
      <dgm:prSet presAssocID="{851DD9E9-229D-4C60-A972-F430AF0E86FC}" presName="sp" presStyleCnt="0"/>
      <dgm:spPr/>
    </dgm:pt>
    <dgm:pt modelId="{E0AABD97-5393-43B8-998A-8FA634D20ADD}" type="pres">
      <dgm:prSet presAssocID="{C02552A6-F5DF-4287-AF4D-65EFBFD7A1D6}" presName="linNode" presStyleCnt="0"/>
      <dgm:spPr/>
    </dgm:pt>
    <dgm:pt modelId="{A1149F92-E033-4283-BB30-8A5023318EFB}" type="pres">
      <dgm:prSet presAssocID="{C02552A6-F5DF-4287-AF4D-65EFBFD7A1D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4615389-F2EB-42D2-9FF4-1ED05C3FE2E5}" type="pres">
      <dgm:prSet presAssocID="{C02552A6-F5DF-4287-AF4D-65EFBFD7A1D6}" presName="descendantText" presStyleLbl="alignAccFollowNode1" presStyleIdx="1" presStyleCnt="3" custScaleY="124834">
        <dgm:presLayoutVars>
          <dgm:bulletEnabled val="1"/>
        </dgm:presLayoutVars>
      </dgm:prSet>
      <dgm:spPr/>
    </dgm:pt>
    <dgm:pt modelId="{4CDC3718-2BAD-4CD2-9676-BA3450686B47}" type="pres">
      <dgm:prSet presAssocID="{37A3FF04-C6F8-4F1B-83F4-A207F9349F63}" presName="sp" presStyleCnt="0"/>
      <dgm:spPr/>
    </dgm:pt>
    <dgm:pt modelId="{8C7CEE6A-5C7F-4810-9808-FB7D327C3837}" type="pres">
      <dgm:prSet presAssocID="{789D5ADF-8DB7-4AFF-A98E-7333AC7866FE}" presName="linNode" presStyleCnt="0"/>
      <dgm:spPr/>
    </dgm:pt>
    <dgm:pt modelId="{CB43A51E-9C21-466F-A94D-5642AF8C8ED5}" type="pres">
      <dgm:prSet presAssocID="{789D5ADF-8DB7-4AFF-A98E-7333AC7866F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1B6F41A-B834-49FF-B5EF-24BD1D415509}" type="pres">
      <dgm:prSet presAssocID="{789D5ADF-8DB7-4AFF-A98E-7333AC7866FE}" presName="descendantText" presStyleLbl="alignAccFollowNode1" presStyleIdx="2" presStyleCnt="3" custScaleY="128118">
        <dgm:presLayoutVars>
          <dgm:bulletEnabled val="1"/>
        </dgm:presLayoutVars>
      </dgm:prSet>
      <dgm:spPr/>
    </dgm:pt>
  </dgm:ptLst>
  <dgm:cxnLst>
    <dgm:cxn modelId="{54618F07-C24F-4B7F-BD1F-6AF1B2D2517E}" type="presOf" srcId="{F4A5BD97-63CF-4E0E-A618-39C738E2C22B}" destId="{40F75179-28C7-4FB1-992E-9EC8376FE926}" srcOrd="0" destOrd="2" presId="urn:microsoft.com/office/officeart/2005/8/layout/vList5"/>
    <dgm:cxn modelId="{0909980E-49C2-42F6-A70E-D5871D92C7BD}" srcId="{789D5ADF-8DB7-4AFF-A98E-7333AC7866FE}" destId="{0FD3880C-1CB0-49B3-8C38-A7D1000DA65F}" srcOrd="6" destOrd="0" parTransId="{C225FB38-DA06-4F21-B953-5CB224CC363A}" sibTransId="{4106B1B5-267E-46E7-8591-89BA8D1AB769}"/>
    <dgm:cxn modelId="{3D47CB11-F358-4889-839B-5828B8B48C44}" type="presOf" srcId="{789D5ADF-8DB7-4AFF-A98E-7333AC7866FE}" destId="{CB43A51E-9C21-466F-A94D-5642AF8C8ED5}" srcOrd="0" destOrd="0" presId="urn:microsoft.com/office/officeart/2005/8/layout/vList5"/>
    <dgm:cxn modelId="{22E41C13-E6C8-4256-B885-266F0E415EBF}" type="presOf" srcId="{A66A4C5B-8803-4C70-AEDE-EF3D271DF4F8}" destId="{31B96C75-0CA2-44A6-A727-3168B020C0C5}" srcOrd="0" destOrd="0" presId="urn:microsoft.com/office/officeart/2005/8/layout/vList5"/>
    <dgm:cxn modelId="{2A348B14-B1C5-427E-8117-E8971832CBEB}" srcId="{C02552A6-F5DF-4287-AF4D-65EFBFD7A1D6}" destId="{4EE1B62E-F8EA-4806-AD40-9F76BC03B1CF}" srcOrd="4" destOrd="0" parTransId="{A3212CBA-8BE8-4129-95E0-6BDB2ABFC122}" sibTransId="{466C530F-1A5A-4C92-9BEB-541C8876312A}"/>
    <dgm:cxn modelId="{10CB4C21-86D0-4BD0-9348-7874C18FAE54}" type="presOf" srcId="{B3F8D0E2-2352-4BFF-ADF1-D9F999BB97D2}" destId="{40F75179-28C7-4FB1-992E-9EC8376FE926}" srcOrd="0" destOrd="0" presId="urn:microsoft.com/office/officeart/2005/8/layout/vList5"/>
    <dgm:cxn modelId="{C709F421-2735-4913-ACD0-C227BCA34394}" type="presOf" srcId="{C02552A6-F5DF-4287-AF4D-65EFBFD7A1D6}" destId="{A1149F92-E033-4283-BB30-8A5023318EFB}" srcOrd="0" destOrd="0" presId="urn:microsoft.com/office/officeart/2005/8/layout/vList5"/>
    <dgm:cxn modelId="{0D883C38-E451-4836-A766-FE3A2D74B94A}" type="presOf" srcId="{E1668DD9-F6D8-40FA-BB01-D725550F7CEF}" destId="{D1B6F41A-B834-49FF-B5EF-24BD1D415509}" srcOrd="0" destOrd="1" presId="urn:microsoft.com/office/officeart/2005/8/layout/vList5"/>
    <dgm:cxn modelId="{42049E38-DC65-499A-9CD5-748FCFC80B61}" srcId="{789D5ADF-8DB7-4AFF-A98E-7333AC7866FE}" destId="{CB56AD43-886B-4EA4-8067-6F8E69C5CE0A}" srcOrd="7" destOrd="0" parTransId="{9BD52E1C-99C2-4664-8BD6-289155761D6E}" sibTransId="{59B715B6-417A-400A-AB4E-80B29AF324B6}"/>
    <dgm:cxn modelId="{CED19C4D-440D-4D76-85B2-F2CCF8CD801A}" srcId="{A66A4C5B-8803-4C70-AEDE-EF3D271DF4F8}" destId="{B3F8D0E2-2352-4BFF-ADF1-D9F999BB97D2}" srcOrd="0" destOrd="0" parTransId="{AE938240-6E58-49B7-82AF-1390C1D596DB}" sibTransId="{C46727E8-5AC1-446B-A8F7-4F2C1480BA6D}"/>
    <dgm:cxn modelId="{1570FB4E-6CFC-4B07-91AF-20236FF23F7A}" srcId="{A66A4C5B-8803-4C70-AEDE-EF3D271DF4F8}" destId="{9EBC1901-5812-4368-AF47-6451B68F08CA}" srcOrd="1" destOrd="0" parTransId="{E18F475E-1CE2-425C-A48B-453167654506}" sibTransId="{31E49337-5048-4B84-A7A0-E492125D49AF}"/>
    <dgm:cxn modelId="{DEA9664F-87B5-43F9-9256-81B8DAD17477}" srcId="{C02552A6-F5DF-4287-AF4D-65EFBFD7A1D6}" destId="{CD1903DE-2DF2-48A3-B2F0-E596C82FD202}" srcOrd="2" destOrd="0" parTransId="{DE77685F-78B5-4553-9353-819409C2A037}" sibTransId="{8436AB1E-6C4C-46D5-BEC6-4C96D4EF77C2}"/>
    <dgm:cxn modelId="{F8A54172-A318-4863-B949-861763AB5EE6}" srcId="{789D5ADF-8DB7-4AFF-A98E-7333AC7866FE}" destId="{4ACD8FAB-14B9-45E3-834D-8CA5C46F4BED}" srcOrd="2" destOrd="0" parTransId="{B60003B1-C25C-4AD7-B5F4-CEE2A281B15B}" sibTransId="{78CD4513-CC3D-4C9C-8DDE-927D3248A14A}"/>
    <dgm:cxn modelId="{9A3A5D54-9B0C-44E7-9F7D-25C4CCBA6FE1}" srcId="{A66A4C5B-8803-4C70-AEDE-EF3D271DF4F8}" destId="{F4A5BD97-63CF-4E0E-A618-39C738E2C22B}" srcOrd="2" destOrd="0" parTransId="{3E2BF535-E794-4598-8D0C-AACACE2C9561}" sibTransId="{73A9A8EA-8DE3-4B57-8878-F5F678A9E1C4}"/>
    <dgm:cxn modelId="{B9C83D75-FC46-4F71-9C03-6A4091CEEB59}" srcId="{789D5ADF-8DB7-4AFF-A98E-7333AC7866FE}" destId="{3FEEA4A9-5CFD-401F-AE4F-D7B69A1A608E}" srcOrd="0" destOrd="0" parTransId="{E785F656-3DD8-48EC-9277-D923E36E84D9}" sibTransId="{7087962E-F059-428F-95A7-D15F2D736A10}"/>
    <dgm:cxn modelId="{76B37A56-7A63-4AAD-BDC1-E11A9A5673AD}" type="presOf" srcId="{1BD8F989-D9F6-456D-93A1-28FCD16A7B36}" destId="{34615389-F2EB-42D2-9FF4-1ED05C3FE2E5}" srcOrd="0" destOrd="3" presId="urn:microsoft.com/office/officeart/2005/8/layout/vList5"/>
    <dgm:cxn modelId="{D13B1F78-3AFA-4CC2-B38B-2371AAE9F697}" type="presOf" srcId="{4ACD8FAB-14B9-45E3-834D-8CA5C46F4BED}" destId="{D1B6F41A-B834-49FF-B5EF-24BD1D415509}" srcOrd="0" destOrd="2" presId="urn:microsoft.com/office/officeart/2005/8/layout/vList5"/>
    <dgm:cxn modelId="{3E815278-8773-4172-88DC-9EDF19A9AF34}" type="presOf" srcId="{CD1903DE-2DF2-48A3-B2F0-E596C82FD202}" destId="{34615389-F2EB-42D2-9FF4-1ED05C3FE2E5}" srcOrd="0" destOrd="2" presId="urn:microsoft.com/office/officeart/2005/8/layout/vList5"/>
    <dgm:cxn modelId="{6D982385-5C5B-420C-9814-41FD309F0004}" srcId="{789D5ADF-8DB7-4AFF-A98E-7333AC7866FE}" destId="{90E1D577-6435-4C6D-AC9B-90CF0DE69C56}" srcOrd="5" destOrd="0" parTransId="{C7BF7E61-1BE0-42B0-A2B4-8B92DBB3DBB1}" sibTransId="{0CC5ECE6-AC90-4BFE-987A-2750A7AAC293}"/>
    <dgm:cxn modelId="{13C0398D-B8C8-45EB-A9D0-32CD919A7CA6}" type="presOf" srcId="{4EE1B62E-F8EA-4806-AD40-9F76BC03B1CF}" destId="{34615389-F2EB-42D2-9FF4-1ED05C3FE2E5}" srcOrd="0" destOrd="4" presId="urn:microsoft.com/office/officeart/2005/8/layout/vList5"/>
    <dgm:cxn modelId="{74001292-F464-4745-BE4A-2E6CE2790587}" type="presOf" srcId="{8F978B87-6270-454D-AB08-5260F877FF0B}" destId="{34615389-F2EB-42D2-9FF4-1ED05C3FE2E5}" srcOrd="0" destOrd="1" presId="urn:microsoft.com/office/officeart/2005/8/layout/vList5"/>
    <dgm:cxn modelId="{E342319A-FFFB-4DF8-A70E-EA6D32885394}" srcId="{B357AAE3-1758-45FF-A721-EAA91588841B}" destId="{A66A4C5B-8803-4C70-AEDE-EF3D271DF4F8}" srcOrd="0" destOrd="0" parTransId="{C281A58F-1AF9-4812-BC11-285857130181}" sibTransId="{851DD9E9-229D-4C60-A972-F430AF0E86FC}"/>
    <dgm:cxn modelId="{22337AA8-F39D-452F-91D1-1E79BAEF105F}" type="presOf" srcId="{90E1D577-6435-4C6D-AC9B-90CF0DE69C56}" destId="{D1B6F41A-B834-49FF-B5EF-24BD1D415509}" srcOrd="0" destOrd="5" presId="urn:microsoft.com/office/officeart/2005/8/layout/vList5"/>
    <dgm:cxn modelId="{10398DAA-F896-4C54-B949-8B866B0BBEAE}" srcId="{789D5ADF-8DB7-4AFF-A98E-7333AC7866FE}" destId="{E1668DD9-F6D8-40FA-BB01-D725550F7CEF}" srcOrd="1" destOrd="0" parTransId="{6AE65282-B325-465B-A56B-588A725EF18F}" sibTransId="{FF95681B-34A4-4049-BCA9-8F8CD7F0B9CB}"/>
    <dgm:cxn modelId="{73760CAD-7246-41DE-96B7-C804DAAAAC0D}" type="presOf" srcId="{3FEEA4A9-5CFD-401F-AE4F-D7B69A1A608E}" destId="{D1B6F41A-B834-49FF-B5EF-24BD1D415509}" srcOrd="0" destOrd="0" presId="urn:microsoft.com/office/officeart/2005/8/layout/vList5"/>
    <dgm:cxn modelId="{147215B1-14C0-45DF-A1D1-C4C5113D68D0}" srcId="{C02552A6-F5DF-4287-AF4D-65EFBFD7A1D6}" destId="{8F978B87-6270-454D-AB08-5260F877FF0B}" srcOrd="1" destOrd="0" parTransId="{961E166E-C145-4D50-A2B4-C0371629EC76}" sibTransId="{D0C83DA4-88F5-43D5-8EA7-A41F0398E27F}"/>
    <dgm:cxn modelId="{5429B4B1-DB69-4E8B-8001-E9EF5C9E127C}" srcId="{789D5ADF-8DB7-4AFF-A98E-7333AC7866FE}" destId="{C895EF44-4DA7-421B-BCCD-2490D8039D16}" srcOrd="4" destOrd="0" parTransId="{9882233F-940A-4016-BE3B-923B558D1601}" sibTransId="{FA3DE97D-5BE2-4C98-B285-527067A70BC6}"/>
    <dgm:cxn modelId="{470923B3-95E6-454D-BBE8-5082BF8DDF8A}" type="presOf" srcId="{9EBC1901-5812-4368-AF47-6451B68F08CA}" destId="{40F75179-28C7-4FB1-992E-9EC8376FE926}" srcOrd="0" destOrd="1" presId="urn:microsoft.com/office/officeart/2005/8/layout/vList5"/>
    <dgm:cxn modelId="{5E440CC3-BE7E-46FA-9B7E-EFA9267F7EFF}" srcId="{C02552A6-F5DF-4287-AF4D-65EFBFD7A1D6}" destId="{FD83E241-8F05-4DA0-82D1-D2382A006DCC}" srcOrd="0" destOrd="0" parTransId="{B1E765B3-6C38-4E70-A44B-42CA274D7827}" sibTransId="{7C0E5C3E-6506-4DD4-816A-7DA6BE9F1F4F}"/>
    <dgm:cxn modelId="{391404C5-D685-4649-813B-D3F52AE86A62}" srcId="{B357AAE3-1758-45FF-A721-EAA91588841B}" destId="{789D5ADF-8DB7-4AFF-A98E-7333AC7866FE}" srcOrd="2" destOrd="0" parTransId="{36B4CD3E-2C2C-4B73-AC7E-FA604651F68B}" sibTransId="{64279437-7F22-42EF-981B-FA23F3514AA8}"/>
    <dgm:cxn modelId="{048583CD-4E58-40B4-99D6-243292C0B881}" type="presOf" srcId="{D230DADC-7C51-4E95-B16C-0C542F62FFE7}" destId="{40F75179-28C7-4FB1-992E-9EC8376FE926}" srcOrd="0" destOrd="3" presId="urn:microsoft.com/office/officeart/2005/8/layout/vList5"/>
    <dgm:cxn modelId="{F3DAA7CF-D90C-49BF-9A47-E4A351CA84A1}" type="presOf" srcId="{67EAD302-CE90-4B9C-8A37-EE133A7D81DD}" destId="{D1B6F41A-B834-49FF-B5EF-24BD1D415509}" srcOrd="0" destOrd="3" presId="urn:microsoft.com/office/officeart/2005/8/layout/vList5"/>
    <dgm:cxn modelId="{66F610D3-50F4-4F17-9265-3AC85BAA8AA7}" srcId="{B357AAE3-1758-45FF-A721-EAA91588841B}" destId="{C02552A6-F5DF-4287-AF4D-65EFBFD7A1D6}" srcOrd="1" destOrd="0" parTransId="{5B121A19-D753-43AF-B6FC-2F51E6DA3BD3}" sibTransId="{37A3FF04-C6F8-4F1B-83F4-A207F9349F63}"/>
    <dgm:cxn modelId="{5218CBD9-94E7-45A7-B8A7-1D2605B269E3}" srcId="{789D5ADF-8DB7-4AFF-A98E-7333AC7866FE}" destId="{67EAD302-CE90-4B9C-8A37-EE133A7D81DD}" srcOrd="3" destOrd="0" parTransId="{234D4031-359B-4C52-9330-70798D462FA9}" sibTransId="{17B6FD41-BC12-4BF4-807F-2CA62A6C023F}"/>
    <dgm:cxn modelId="{668C3DDB-E60C-42A7-AA32-ECD55C59AEDB}" type="presOf" srcId="{0FD3880C-1CB0-49B3-8C38-A7D1000DA65F}" destId="{D1B6F41A-B834-49FF-B5EF-24BD1D415509}" srcOrd="0" destOrd="6" presId="urn:microsoft.com/office/officeart/2005/8/layout/vList5"/>
    <dgm:cxn modelId="{CFEF8FDB-7034-468A-A7F6-F9B56B18B5B1}" type="presOf" srcId="{C895EF44-4DA7-421B-BCCD-2490D8039D16}" destId="{D1B6F41A-B834-49FF-B5EF-24BD1D415509}" srcOrd="0" destOrd="4" presId="urn:microsoft.com/office/officeart/2005/8/layout/vList5"/>
    <dgm:cxn modelId="{0E07B0E0-23E8-4CB4-9DDF-020724FA50B4}" type="presOf" srcId="{B357AAE3-1758-45FF-A721-EAA91588841B}" destId="{15D7EE33-819B-454E-9838-52433C1D3348}" srcOrd="0" destOrd="0" presId="urn:microsoft.com/office/officeart/2005/8/layout/vList5"/>
    <dgm:cxn modelId="{BAF0A9E3-18B9-4013-8576-2A05335A8B25}" srcId="{C02552A6-F5DF-4287-AF4D-65EFBFD7A1D6}" destId="{1BD8F989-D9F6-456D-93A1-28FCD16A7B36}" srcOrd="3" destOrd="0" parTransId="{E3346395-DF54-4493-A672-EBA8426AFD3E}" sibTransId="{028DDB00-8413-4D7C-840D-0F9C506F1E08}"/>
    <dgm:cxn modelId="{33EA09E4-EE04-4D0B-B4D1-2B36A3F4D416}" srcId="{A66A4C5B-8803-4C70-AEDE-EF3D271DF4F8}" destId="{D230DADC-7C51-4E95-B16C-0C542F62FFE7}" srcOrd="3" destOrd="0" parTransId="{DF9D23FE-6033-49BD-9A6B-6627A35FDEDE}" sibTransId="{96764514-7B39-49FD-9B51-FB0CFB26CEC9}"/>
    <dgm:cxn modelId="{2FA2A3F2-3485-4D27-9F9B-87F9F73BFBD9}" type="presOf" srcId="{FD83E241-8F05-4DA0-82D1-D2382A006DCC}" destId="{34615389-F2EB-42D2-9FF4-1ED05C3FE2E5}" srcOrd="0" destOrd="0" presId="urn:microsoft.com/office/officeart/2005/8/layout/vList5"/>
    <dgm:cxn modelId="{BAA467F8-AEB4-4391-BB95-12D408156A21}" type="presOf" srcId="{CB56AD43-886B-4EA4-8067-6F8E69C5CE0A}" destId="{D1B6F41A-B834-49FF-B5EF-24BD1D415509}" srcOrd="0" destOrd="7" presId="urn:microsoft.com/office/officeart/2005/8/layout/vList5"/>
    <dgm:cxn modelId="{C1D392D7-1431-4DD1-B565-E2269EE2EEEC}" type="presParOf" srcId="{15D7EE33-819B-454E-9838-52433C1D3348}" destId="{53C33E74-049A-4AF9-A3B3-5A5BDF5D37D2}" srcOrd="0" destOrd="0" presId="urn:microsoft.com/office/officeart/2005/8/layout/vList5"/>
    <dgm:cxn modelId="{587BB077-B68A-4128-B028-99DB40F078B2}" type="presParOf" srcId="{53C33E74-049A-4AF9-A3B3-5A5BDF5D37D2}" destId="{31B96C75-0CA2-44A6-A727-3168B020C0C5}" srcOrd="0" destOrd="0" presId="urn:microsoft.com/office/officeart/2005/8/layout/vList5"/>
    <dgm:cxn modelId="{DC37028B-A7BB-48D7-B803-6A8F50B9224B}" type="presParOf" srcId="{53C33E74-049A-4AF9-A3B3-5A5BDF5D37D2}" destId="{40F75179-28C7-4FB1-992E-9EC8376FE926}" srcOrd="1" destOrd="0" presId="urn:microsoft.com/office/officeart/2005/8/layout/vList5"/>
    <dgm:cxn modelId="{B1204363-CDA9-4DEA-89F9-B6B36D7630B8}" type="presParOf" srcId="{15D7EE33-819B-454E-9838-52433C1D3348}" destId="{246F43BB-705F-4DBC-9EEF-C4C7A83CCE6F}" srcOrd="1" destOrd="0" presId="urn:microsoft.com/office/officeart/2005/8/layout/vList5"/>
    <dgm:cxn modelId="{5842D99F-C04F-425E-BD27-8F09369D9893}" type="presParOf" srcId="{15D7EE33-819B-454E-9838-52433C1D3348}" destId="{E0AABD97-5393-43B8-998A-8FA634D20ADD}" srcOrd="2" destOrd="0" presId="urn:microsoft.com/office/officeart/2005/8/layout/vList5"/>
    <dgm:cxn modelId="{D3A6525D-DA44-4A0C-9D20-BBAB33B00D6E}" type="presParOf" srcId="{E0AABD97-5393-43B8-998A-8FA634D20ADD}" destId="{A1149F92-E033-4283-BB30-8A5023318EFB}" srcOrd="0" destOrd="0" presId="urn:microsoft.com/office/officeart/2005/8/layout/vList5"/>
    <dgm:cxn modelId="{317E0007-E665-4F98-8B11-7BA2CA93EA47}" type="presParOf" srcId="{E0AABD97-5393-43B8-998A-8FA634D20ADD}" destId="{34615389-F2EB-42D2-9FF4-1ED05C3FE2E5}" srcOrd="1" destOrd="0" presId="urn:microsoft.com/office/officeart/2005/8/layout/vList5"/>
    <dgm:cxn modelId="{A5722400-84BC-48B9-B107-C2E8B84D7B98}" type="presParOf" srcId="{15D7EE33-819B-454E-9838-52433C1D3348}" destId="{4CDC3718-2BAD-4CD2-9676-BA3450686B47}" srcOrd="3" destOrd="0" presId="urn:microsoft.com/office/officeart/2005/8/layout/vList5"/>
    <dgm:cxn modelId="{3EBD39E0-A02A-4E9D-A964-CBC7ECA106AF}" type="presParOf" srcId="{15D7EE33-819B-454E-9838-52433C1D3348}" destId="{8C7CEE6A-5C7F-4810-9808-FB7D327C3837}" srcOrd="4" destOrd="0" presId="urn:microsoft.com/office/officeart/2005/8/layout/vList5"/>
    <dgm:cxn modelId="{545B508B-7587-4FCC-8576-4A2258F5C098}" type="presParOf" srcId="{8C7CEE6A-5C7F-4810-9808-FB7D327C3837}" destId="{CB43A51E-9C21-466F-A94D-5642AF8C8ED5}" srcOrd="0" destOrd="0" presId="urn:microsoft.com/office/officeart/2005/8/layout/vList5"/>
    <dgm:cxn modelId="{F0A57BDA-3296-4D42-B4D7-927AF8A8EB49}" type="presParOf" srcId="{8C7CEE6A-5C7F-4810-9808-FB7D327C3837}" destId="{D1B6F41A-B834-49FF-B5EF-24BD1D4155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09ABC-55CE-4407-8704-16253877E20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1D14AB-DA19-43CC-87E3-EA1157FA3739}">
      <dgm:prSet phldrT="[Szöveg]" custT="1"/>
      <dgm:spPr/>
      <dgm:t>
        <a:bodyPr/>
        <a:lstStyle/>
        <a:p>
          <a:r>
            <a:rPr lang="hu-HU" sz="1200" b="1" dirty="0" err="1"/>
            <a:t>Proposal</a:t>
          </a:r>
          <a:r>
            <a:rPr lang="hu-HU" sz="1200" b="1" dirty="0"/>
            <a:t> </a:t>
          </a:r>
          <a:r>
            <a:rPr lang="hu-HU" sz="1200" b="1" dirty="0">
              <a:solidFill>
                <a:srgbClr val="FF0000"/>
              </a:solidFill>
            </a:rPr>
            <a:t>B</a:t>
          </a:r>
        </a:p>
        <a:p>
          <a:r>
            <a:rPr lang="hu-HU" sz="1200" b="1" dirty="0"/>
            <a:t>(részletes)</a:t>
          </a:r>
        </a:p>
      </dgm:t>
    </dgm:pt>
    <dgm:pt modelId="{64447FD1-126C-41F5-B34D-83594D82FC9D}" type="parTrans" cxnId="{50C0169F-B2F9-4579-B886-C060D1B57FDD}">
      <dgm:prSet/>
      <dgm:spPr/>
      <dgm:t>
        <a:bodyPr/>
        <a:lstStyle/>
        <a:p>
          <a:endParaRPr lang="hu-HU"/>
        </a:p>
      </dgm:t>
    </dgm:pt>
    <dgm:pt modelId="{F1DBF6E3-4935-4909-8E6C-DE345B9C995B}" type="sibTrans" cxnId="{50C0169F-B2F9-4579-B886-C060D1B57FDD}">
      <dgm:prSet/>
      <dgm:spPr/>
      <dgm:t>
        <a:bodyPr/>
        <a:lstStyle/>
        <a:p>
          <a:endParaRPr lang="hu-HU"/>
        </a:p>
      </dgm:t>
    </dgm:pt>
    <dgm:pt modelId="{E465686E-8F24-4C15-BF0C-E4FDE40CDA04}">
      <dgm:prSet phldrT="[Szöveg]" custT="1"/>
      <dgm:spPr/>
      <dgm:t>
        <a:bodyPr/>
        <a:lstStyle/>
        <a:p>
          <a:r>
            <a:rPr lang="hu-HU" sz="1200" b="1" dirty="0" err="1"/>
            <a:t>Proposal</a:t>
          </a:r>
          <a:r>
            <a:rPr lang="hu-HU" sz="1200" b="1" dirty="0"/>
            <a:t> </a:t>
          </a:r>
          <a:r>
            <a:rPr lang="hu-HU" sz="1200" b="1" dirty="0">
              <a:solidFill>
                <a:srgbClr val="FF0000"/>
              </a:solidFill>
            </a:rPr>
            <a:t>A</a:t>
          </a:r>
        </a:p>
        <a:p>
          <a:r>
            <a:rPr lang="hu-HU" sz="1200" b="1" dirty="0"/>
            <a:t>(tömör)</a:t>
          </a:r>
        </a:p>
      </dgm:t>
    </dgm:pt>
    <dgm:pt modelId="{7E3577F6-5D38-4D42-9204-44498FC030FB}" type="parTrans" cxnId="{D0DBDEC9-A929-46EB-B42A-8483B44C4F26}">
      <dgm:prSet/>
      <dgm:spPr/>
      <dgm:t>
        <a:bodyPr/>
        <a:lstStyle/>
        <a:p>
          <a:endParaRPr lang="hu-HU"/>
        </a:p>
      </dgm:t>
    </dgm:pt>
    <dgm:pt modelId="{18F1D5A2-0412-4580-8316-7D3F9137DAC1}" type="sibTrans" cxnId="{D0DBDEC9-A929-46EB-B42A-8483B44C4F26}">
      <dgm:prSet/>
      <dgm:spPr/>
      <dgm:t>
        <a:bodyPr/>
        <a:lstStyle/>
        <a:p>
          <a:endParaRPr lang="hu-HU"/>
        </a:p>
      </dgm:t>
    </dgm:pt>
    <dgm:pt modelId="{6EB0CC3E-EB21-45AD-BDF9-064A558EE003}" type="pres">
      <dgm:prSet presAssocID="{74109ABC-55CE-4407-8704-16253877E20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F034A2B-D349-4824-B2AF-54B15F81237C}" type="pres">
      <dgm:prSet presAssocID="{B81D14AB-DA19-43CC-87E3-EA1157FA3739}" presName="Accent1" presStyleCnt="0"/>
      <dgm:spPr/>
    </dgm:pt>
    <dgm:pt modelId="{E273E4F2-B884-493C-A8EA-2E3CC4CB91B0}" type="pres">
      <dgm:prSet presAssocID="{B81D14AB-DA19-43CC-87E3-EA1157FA3739}" presName="Accent" presStyleLbl="node1" presStyleIdx="0" presStyleCnt="2" custScaleX="105366" custScaleY="104227"/>
      <dgm:spPr/>
    </dgm:pt>
    <dgm:pt modelId="{55C43197-09D4-4937-86B6-C367E2698289}" type="pres">
      <dgm:prSet presAssocID="{B81D14AB-DA19-43CC-87E3-EA1157FA3739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07628EB8-F35B-448E-8BF1-0F512F364422}" type="pres">
      <dgm:prSet presAssocID="{E465686E-8F24-4C15-BF0C-E4FDE40CDA04}" presName="Accent2" presStyleCnt="0"/>
      <dgm:spPr/>
    </dgm:pt>
    <dgm:pt modelId="{ABB4025E-AF2C-4761-A13F-ED446CE16330}" type="pres">
      <dgm:prSet presAssocID="{E465686E-8F24-4C15-BF0C-E4FDE40CDA04}" presName="Accent" presStyleLbl="node1" presStyleIdx="1" presStyleCnt="2"/>
      <dgm:spPr/>
    </dgm:pt>
    <dgm:pt modelId="{F40B9E18-9347-477A-BA2D-8DDFF87A606E}" type="pres">
      <dgm:prSet presAssocID="{E465686E-8F24-4C15-BF0C-E4FDE40CDA04}" presName="Parent2" presStyleLbl="revTx" presStyleIdx="1" presStyleCnt="2" custScaleX="128948">
        <dgm:presLayoutVars>
          <dgm:chMax val="1"/>
          <dgm:chPref val="1"/>
          <dgm:bulletEnabled val="1"/>
        </dgm:presLayoutVars>
      </dgm:prSet>
      <dgm:spPr/>
    </dgm:pt>
  </dgm:ptLst>
  <dgm:cxnLst>
    <dgm:cxn modelId="{CD5DFA2B-1254-4C02-83E8-6DE07A191D36}" type="presOf" srcId="{B81D14AB-DA19-43CC-87E3-EA1157FA3739}" destId="{55C43197-09D4-4937-86B6-C367E2698289}" srcOrd="0" destOrd="0" presId="urn:microsoft.com/office/officeart/2009/layout/CircleArrowProcess"/>
    <dgm:cxn modelId="{A33A012C-8484-40EB-8558-93778F371057}" type="presOf" srcId="{74109ABC-55CE-4407-8704-16253877E20C}" destId="{6EB0CC3E-EB21-45AD-BDF9-064A558EE003}" srcOrd="0" destOrd="0" presId="urn:microsoft.com/office/officeart/2009/layout/CircleArrowProcess"/>
    <dgm:cxn modelId="{D4E6674D-23AA-44A3-AC9A-401C762167F3}" type="presOf" srcId="{E465686E-8F24-4C15-BF0C-E4FDE40CDA04}" destId="{F40B9E18-9347-477A-BA2D-8DDFF87A606E}" srcOrd="0" destOrd="0" presId="urn:microsoft.com/office/officeart/2009/layout/CircleArrowProcess"/>
    <dgm:cxn modelId="{50C0169F-B2F9-4579-B886-C060D1B57FDD}" srcId="{74109ABC-55CE-4407-8704-16253877E20C}" destId="{B81D14AB-DA19-43CC-87E3-EA1157FA3739}" srcOrd="0" destOrd="0" parTransId="{64447FD1-126C-41F5-B34D-83594D82FC9D}" sibTransId="{F1DBF6E3-4935-4909-8E6C-DE345B9C995B}"/>
    <dgm:cxn modelId="{D0DBDEC9-A929-46EB-B42A-8483B44C4F26}" srcId="{74109ABC-55CE-4407-8704-16253877E20C}" destId="{E465686E-8F24-4C15-BF0C-E4FDE40CDA04}" srcOrd="1" destOrd="0" parTransId="{7E3577F6-5D38-4D42-9204-44498FC030FB}" sibTransId="{18F1D5A2-0412-4580-8316-7D3F9137DAC1}"/>
    <dgm:cxn modelId="{8929F131-50DD-4B05-9B31-1B35CF577753}" type="presParOf" srcId="{6EB0CC3E-EB21-45AD-BDF9-064A558EE003}" destId="{4F034A2B-D349-4824-B2AF-54B15F81237C}" srcOrd="0" destOrd="0" presId="urn:microsoft.com/office/officeart/2009/layout/CircleArrowProcess"/>
    <dgm:cxn modelId="{516D963A-7DC9-4C04-80D4-2040BB0C0DC9}" type="presParOf" srcId="{4F034A2B-D349-4824-B2AF-54B15F81237C}" destId="{E273E4F2-B884-493C-A8EA-2E3CC4CB91B0}" srcOrd="0" destOrd="0" presId="urn:microsoft.com/office/officeart/2009/layout/CircleArrowProcess"/>
    <dgm:cxn modelId="{45691610-BED4-4C82-BC92-AEB85C315A9F}" type="presParOf" srcId="{6EB0CC3E-EB21-45AD-BDF9-064A558EE003}" destId="{55C43197-09D4-4937-86B6-C367E2698289}" srcOrd="1" destOrd="0" presId="urn:microsoft.com/office/officeart/2009/layout/CircleArrowProcess"/>
    <dgm:cxn modelId="{17D08E89-834B-4671-8A97-4FD9746F705F}" type="presParOf" srcId="{6EB0CC3E-EB21-45AD-BDF9-064A558EE003}" destId="{07628EB8-F35B-448E-8BF1-0F512F364422}" srcOrd="2" destOrd="0" presId="urn:microsoft.com/office/officeart/2009/layout/CircleArrowProcess"/>
    <dgm:cxn modelId="{222092C7-D0BB-479E-B4F4-2482C541DC48}" type="presParOf" srcId="{07628EB8-F35B-448E-8BF1-0F512F364422}" destId="{ABB4025E-AF2C-4761-A13F-ED446CE16330}" srcOrd="0" destOrd="0" presId="urn:microsoft.com/office/officeart/2009/layout/CircleArrowProcess"/>
    <dgm:cxn modelId="{DDB00686-366A-4B77-B50F-0244A856C5B0}" type="presParOf" srcId="{6EB0CC3E-EB21-45AD-BDF9-064A558EE003}" destId="{F40B9E18-9347-477A-BA2D-8DDFF87A606E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77F1B-66A0-45BB-9346-12B96354CC17}">
      <dsp:nvSpPr>
        <dsp:cNvPr id="0" name=""/>
        <dsp:cNvSpPr/>
      </dsp:nvSpPr>
      <dsp:spPr>
        <a:xfrm>
          <a:off x="0" y="0"/>
          <a:ext cx="8619108" cy="1671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Az egészséges élet megőrzését szolgáló megelőző, gyógyító és ellátó rendszerek támogatása, azon belül: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	- </a:t>
          </a:r>
          <a:r>
            <a:rPr lang="hu-HU" sz="1400" kern="1200" dirty="0"/>
            <a:t>egészségmegőrző, betegségmegelőző fejlesztések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	- időskori életminőség javítása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	- innovatív diagnosztikai és gyógyító beavatkozások - terápiák (gyógyszerkutatás, 	   immunológia, orvostechnikai eszközök és műszerek fejlesztése).</a:t>
          </a:r>
          <a:endParaRPr lang="hu-HU" sz="1600" b="1" kern="1200" dirty="0"/>
        </a:p>
      </dsp:txBody>
      <dsp:txXfrm>
        <a:off x="1866079" y="0"/>
        <a:ext cx="6753028" cy="1671929"/>
      </dsp:txXfrm>
    </dsp:sp>
    <dsp:sp modelId="{09CAE968-B2EF-4AB5-9C05-9B0FED801FE3}">
      <dsp:nvSpPr>
        <dsp:cNvPr id="0" name=""/>
        <dsp:cNvSpPr/>
      </dsp:nvSpPr>
      <dsp:spPr>
        <a:xfrm>
          <a:off x="142257" y="266932"/>
          <a:ext cx="1723821" cy="11380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085E4-09E2-4CB2-8D6C-1B5308C9EAB1}">
      <dsp:nvSpPr>
        <dsp:cNvPr id="0" name=""/>
        <dsp:cNvSpPr/>
      </dsp:nvSpPr>
      <dsp:spPr>
        <a:xfrm>
          <a:off x="0" y="1814187"/>
          <a:ext cx="8619108" cy="1787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A gazdaság zöld átmenetének és a körforgásos gazdaság kialakításának támogatása, azon belül: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	- agrár innovációk és vízgazdálkodás, természeti katasztrófák és extrém időjárási 	körülményekkel szembeni hatékony védekezés,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	- az energiatakarékosság növelése, a tiszta energiára való átállás felgyorsítása, 	saját energiahordozók kiaknázása,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	- fenntartható és intelligens mobilitás.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000" kern="1200" dirty="0"/>
        </a:p>
      </dsp:txBody>
      <dsp:txXfrm>
        <a:off x="1866079" y="1814187"/>
        <a:ext cx="6753028" cy="1787869"/>
      </dsp:txXfrm>
    </dsp:sp>
    <dsp:sp modelId="{82AC9F67-A9CC-4A9F-848E-42E5C0E9B6AE}">
      <dsp:nvSpPr>
        <dsp:cNvPr id="0" name=""/>
        <dsp:cNvSpPr/>
      </dsp:nvSpPr>
      <dsp:spPr>
        <a:xfrm>
          <a:off x="136129" y="2103873"/>
          <a:ext cx="1736077" cy="12084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8C317-8468-42ED-9951-28F1925823CA}">
      <dsp:nvSpPr>
        <dsp:cNvPr id="0" name=""/>
        <dsp:cNvSpPr/>
      </dsp:nvSpPr>
      <dsp:spPr>
        <a:xfrm>
          <a:off x="0" y="3746965"/>
          <a:ext cx="8619108" cy="1293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A gazdaság és társadalom digitális átállásának támogatása, azon belül: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	- </a:t>
          </a:r>
          <a:r>
            <a:rPr lang="da-DK" sz="1400" kern="1200" dirty="0"/>
            <a:t>fejlett kiberbiztonsági projektek és megoldások,</a:t>
          </a:r>
          <a:endParaRPr lang="hu-HU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	- mesterséges intelligencia, kvantumtechnológia,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 	- intelligens hálózatok, autonóm rendszerek.</a:t>
          </a:r>
          <a:endParaRPr lang="hu-HU" sz="1300" kern="1200" dirty="0"/>
        </a:p>
      </dsp:txBody>
      <dsp:txXfrm>
        <a:off x="1866079" y="3746965"/>
        <a:ext cx="6753028" cy="1293594"/>
      </dsp:txXfrm>
    </dsp:sp>
    <dsp:sp modelId="{06216F15-BA8D-4AD5-8053-7F9C06B316D9}">
      <dsp:nvSpPr>
        <dsp:cNvPr id="0" name=""/>
        <dsp:cNvSpPr/>
      </dsp:nvSpPr>
      <dsp:spPr>
        <a:xfrm>
          <a:off x="142257" y="3822081"/>
          <a:ext cx="1723821" cy="11380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75179-28C7-4FB1-992E-9EC8376FE926}">
      <dsp:nvSpPr>
        <dsp:cNvPr id="0" name=""/>
        <dsp:cNvSpPr/>
      </dsp:nvSpPr>
      <dsp:spPr>
        <a:xfrm rot="5400000">
          <a:off x="5042769" y="-1999931"/>
          <a:ext cx="1274442" cy="5345873"/>
        </a:xfrm>
        <a:prstGeom prst="round2Same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51. Anyagköltség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52. Igénybe vett szolgáltatások (vizsgálati, mérési szolgáltatások)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54.-56. Szakmai megvalósításhoz kapcsolódó személyi jellegű ráfordítás </a:t>
          </a:r>
          <a:r>
            <a:rPr lang="hu-HU" sz="1200" kern="1200" dirty="0">
              <a:solidFill>
                <a:schemeClr val="bg1"/>
              </a:solidFill>
            </a:rPr>
            <a:t>(K+F </a:t>
          </a:r>
          <a:r>
            <a:rPr lang="hu-HU" sz="1200" kern="1200" dirty="0" err="1">
              <a:solidFill>
                <a:schemeClr val="bg1"/>
              </a:solidFill>
            </a:rPr>
            <a:t>max</a:t>
          </a:r>
          <a:r>
            <a:rPr lang="hu-HU" sz="1200" kern="1200" dirty="0">
              <a:solidFill>
                <a:schemeClr val="bg1"/>
              </a:solidFill>
            </a:rPr>
            <a:t>. 1.900.000 Ft/fő/hó, technikus </a:t>
          </a:r>
          <a:r>
            <a:rPr lang="hu-HU" sz="1200" kern="1200" dirty="0" err="1">
              <a:solidFill>
                <a:schemeClr val="bg1"/>
              </a:solidFill>
            </a:rPr>
            <a:t>max</a:t>
          </a:r>
          <a:r>
            <a:rPr lang="hu-HU" sz="1200" kern="1200" dirty="0">
              <a:solidFill>
                <a:schemeClr val="bg1"/>
              </a:solidFill>
            </a:rPr>
            <a:t> 900.000 Ft/fő/hó)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54.-56. Szakmai megvalósításhoz kapcsolódó személyi jellegű ráfordítás– projektmenedzser </a:t>
          </a:r>
          <a:r>
            <a:rPr lang="hu-HU" sz="1200" kern="1200" dirty="0">
              <a:solidFill>
                <a:schemeClr val="bg1"/>
              </a:solidFill>
            </a:rPr>
            <a:t>(</a:t>
          </a:r>
          <a:r>
            <a:rPr lang="hu-HU" sz="1200" kern="1200" dirty="0" err="1">
              <a:solidFill>
                <a:schemeClr val="bg1"/>
              </a:solidFill>
            </a:rPr>
            <a:t>max</a:t>
          </a:r>
          <a:r>
            <a:rPr lang="hu-HU" sz="1200" kern="1200" dirty="0">
              <a:solidFill>
                <a:schemeClr val="bg1"/>
              </a:solidFill>
            </a:rPr>
            <a:t>. 1.100.000 Ft/fő/hó)</a:t>
          </a:r>
        </a:p>
      </dsp:txBody>
      <dsp:txXfrm rot="-5400000">
        <a:off x="3007054" y="97997"/>
        <a:ext cx="5283660" cy="1150016"/>
      </dsp:txXfrm>
    </dsp:sp>
    <dsp:sp modelId="{31B96C75-0CA2-44A6-A727-3168B020C0C5}">
      <dsp:nvSpPr>
        <dsp:cNvPr id="0" name=""/>
        <dsp:cNvSpPr/>
      </dsp:nvSpPr>
      <dsp:spPr>
        <a:xfrm>
          <a:off x="0" y="84"/>
          <a:ext cx="3007054" cy="1345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Alapkutatás</a:t>
          </a:r>
        </a:p>
      </dsp:txBody>
      <dsp:txXfrm>
        <a:off x="65699" y="65783"/>
        <a:ext cx="2875656" cy="1214444"/>
      </dsp:txXfrm>
    </dsp:sp>
    <dsp:sp modelId="{34615389-F2EB-42D2-9FF4-1ED05C3FE2E5}">
      <dsp:nvSpPr>
        <dsp:cNvPr id="0" name=""/>
        <dsp:cNvSpPr/>
      </dsp:nvSpPr>
      <dsp:spPr>
        <a:xfrm rot="5400000">
          <a:off x="4761054" y="-314834"/>
          <a:ext cx="1837873" cy="5345873"/>
        </a:xfrm>
        <a:prstGeom prst="round2Same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51. Anyagköltség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52. Igénybe vett szolgáltatások (pl.: szakmai szolgáltatások,..)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u="none" kern="1200" dirty="0">
              <a:solidFill>
                <a:schemeClr val="bg1"/>
              </a:solidFill>
            </a:rPr>
            <a:t>53. Egyéb szolgáltatások	 (pl.: közbeszerzés, iparjogvédelem, …)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54.-56. Szakmai megvalósításhoz kapcsolódó személyi jellegű ráfordítás </a:t>
          </a:r>
          <a:r>
            <a:rPr lang="hu-HU" sz="1200" kern="1200" dirty="0">
              <a:solidFill>
                <a:schemeClr val="bg1"/>
              </a:solidFill>
            </a:rPr>
            <a:t>(K+F </a:t>
          </a:r>
          <a:r>
            <a:rPr lang="hu-HU" sz="1200" kern="1200" dirty="0" err="1">
              <a:solidFill>
                <a:schemeClr val="bg1"/>
              </a:solidFill>
            </a:rPr>
            <a:t>max</a:t>
          </a:r>
          <a:r>
            <a:rPr lang="hu-HU" sz="1200" kern="1200" dirty="0">
              <a:solidFill>
                <a:schemeClr val="bg1"/>
              </a:solidFill>
            </a:rPr>
            <a:t>. 1.900.000 Ft/fő/hó, technikus </a:t>
          </a:r>
          <a:r>
            <a:rPr lang="hu-HU" sz="1200" kern="1200" dirty="0" err="1">
              <a:solidFill>
                <a:schemeClr val="bg1"/>
              </a:solidFill>
            </a:rPr>
            <a:t>max</a:t>
          </a:r>
          <a:r>
            <a:rPr lang="hu-HU" sz="1200" kern="1200" dirty="0">
              <a:solidFill>
                <a:schemeClr val="bg1"/>
              </a:solidFill>
            </a:rPr>
            <a:t> 900.000 Ft/fő/hó)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54.-56. Szakmai megvalósításhoz kapcsolódó személyi jellegű ráfordítás – projektmenedzser </a:t>
          </a:r>
          <a:r>
            <a:rPr lang="hu-HU" sz="1200" kern="1200" dirty="0">
              <a:solidFill>
                <a:schemeClr val="bg1"/>
              </a:solidFill>
            </a:rPr>
            <a:t>(</a:t>
          </a:r>
          <a:r>
            <a:rPr lang="hu-HU" sz="1200" kern="1200" dirty="0" err="1">
              <a:solidFill>
                <a:schemeClr val="bg1"/>
              </a:solidFill>
            </a:rPr>
            <a:t>max</a:t>
          </a:r>
          <a:r>
            <a:rPr lang="hu-HU" sz="1200" kern="1200" dirty="0">
              <a:solidFill>
                <a:schemeClr val="bg1"/>
              </a:solidFill>
            </a:rPr>
            <a:t>. 1.100.000 Ft/fő/hó)</a:t>
          </a:r>
        </a:p>
      </dsp:txBody>
      <dsp:txXfrm rot="-5400000">
        <a:off x="3007054" y="1528884"/>
        <a:ext cx="5256155" cy="1658437"/>
      </dsp:txXfrm>
    </dsp:sp>
    <dsp:sp modelId="{A1149F92-E033-4283-BB30-8A5023318EFB}">
      <dsp:nvSpPr>
        <dsp:cNvPr id="0" name=""/>
        <dsp:cNvSpPr/>
      </dsp:nvSpPr>
      <dsp:spPr>
        <a:xfrm>
          <a:off x="0" y="1437943"/>
          <a:ext cx="3007054" cy="1840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i="0" kern="1200" dirty="0">
              <a:solidFill>
                <a:schemeClr val="bg1"/>
              </a:solidFill>
            </a:rPr>
            <a:t>Alkalmazott (ipari) kutatás és kísérleti fejlesztés</a:t>
          </a:r>
          <a:endParaRPr lang="hu-HU" kern="1200" dirty="0"/>
        </a:p>
      </dsp:txBody>
      <dsp:txXfrm>
        <a:off x="89837" y="1527780"/>
        <a:ext cx="2827380" cy="1660643"/>
      </dsp:txXfrm>
    </dsp:sp>
    <dsp:sp modelId="{D1B6F41A-B834-49FF-B5EF-24BD1D415509}">
      <dsp:nvSpPr>
        <dsp:cNvPr id="0" name=""/>
        <dsp:cNvSpPr/>
      </dsp:nvSpPr>
      <dsp:spPr>
        <a:xfrm rot="5400000">
          <a:off x="4731332" y="1643061"/>
          <a:ext cx="1886222" cy="5340653"/>
        </a:xfrm>
        <a:prstGeom prst="round2Same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Nyilvánosság biztosításához kapcsolódó költség (Tájékoztatás);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Iparjogvédelmi költség;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Publikációs költségek, </a:t>
          </a:r>
          <a:r>
            <a:rPr lang="hu-HU" sz="1400" kern="1200" dirty="0" err="1">
              <a:solidFill>
                <a:schemeClr val="bg1"/>
              </a:solidFill>
            </a:rPr>
            <a:t>Article</a:t>
          </a:r>
          <a:r>
            <a:rPr lang="hu-HU" sz="1400" kern="1200" dirty="0">
              <a:solidFill>
                <a:schemeClr val="bg1"/>
              </a:solidFill>
            </a:rPr>
            <a:t> </a:t>
          </a:r>
          <a:r>
            <a:rPr lang="hu-HU" sz="1400" kern="1200" dirty="0" err="1">
              <a:solidFill>
                <a:schemeClr val="bg1"/>
              </a:solidFill>
            </a:rPr>
            <a:t>Processing</a:t>
          </a:r>
          <a:r>
            <a:rPr lang="hu-HU" sz="1400" kern="1200" dirty="0">
              <a:solidFill>
                <a:schemeClr val="bg1"/>
              </a:solidFill>
            </a:rPr>
            <a:t> </a:t>
          </a:r>
          <a:r>
            <a:rPr lang="hu-HU" sz="1400" kern="1200" dirty="0" err="1">
              <a:solidFill>
                <a:schemeClr val="bg1"/>
              </a:solidFill>
            </a:rPr>
            <a:t>Charge</a:t>
          </a:r>
          <a:r>
            <a:rPr lang="hu-HU" sz="1400" kern="1200" dirty="0">
              <a:solidFill>
                <a:schemeClr val="bg1"/>
              </a:solidFill>
            </a:rPr>
            <a:t> (APC)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Piacra jutáshoz kapcsolódó költség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Általános költség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Kiállítás/konferencia részvételi költség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Közbeszerzés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bg1"/>
              </a:solidFill>
            </a:rPr>
            <a:t>Utazáshoz kapcsolódó tevékenység</a:t>
          </a:r>
        </a:p>
      </dsp:txBody>
      <dsp:txXfrm rot="-5400000">
        <a:off x="3004117" y="3462354"/>
        <a:ext cx="5248575" cy="1702066"/>
      </dsp:txXfrm>
    </dsp:sp>
    <dsp:sp modelId="{CB43A51E-9C21-466F-A94D-5642AF8C8ED5}">
      <dsp:nvSpPr>
        <dsp:cNvPr id="0" name=""/>
        <dsp:cNvSpPr/>
      </dsp:nvSpPr>
      <dsp:spPr>
        <a:xfrm>
          <a:off x="0" y="3393229"/>
          <a:ext cx="3004117" cy="1840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u-HU" sz="1800" i="0" kern="1200" dirty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i="0" kern="1200" dirty="0">
              <a:solidFill>
                <a:schemeClr val="bg1"/>
              </a:solidFill>
            </a:rPr>
            <a:t>Kutatás-fejlesztési projektet támogató tevékenységek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i="0" kern="1200" dirty="0">
              <a:solidFill>
                <a:schemeClr val="bg1"/>
              </a:solidFill>
            </a:rPr>
            <a:t>(de </a:t>
          </a:r>
          <a:r>
            <a:rPr lang="hu-HU" sz="1800" i="0" kern="1200" dirty="0" err="1">
              <a:solidFill>
                <a:schemeClr val="bg1"/>
              </a:solidFill>
            </a:rPr>
            <a:t>minimis</a:t>
          </a:r>
          <a:r>
            <a:rPr lang="hu-HU" sz="1800" i="0" kern="1200" dirty="0">
              <a:solidFill>
                <a:schemeClr val="bg1"/>
              </a:solidFill>
            </a:rPr>
            <a:t>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u-HU" sz="1800" i="0" kern="1200" dirty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200" i="0" kern="1200" dirty="0">
              <a:solidFill>
                <a:schemeClr val="bg1"/>
              </a:solidFill>
            </a:rPr>
            <a:t>Max 20% a pályázó személyi</a:t>
          </a:r>
        </a:p>
        <a:p>
          <a:pPr algn="ctr">
            <a:spcBef>
              <a:spcPct val="0"/>
            </a:spcBef>
            <a:buNone/>
          </a:pPr>
          <a:r>
            <a:rPr lang="hu-HU" sz="1200" i="0" kern="1200" dirty="0">
              <a:solidFill>
                <a:schemeClr val="bg1"/>
              </a:solidFill>
            </a:rPr>
            <a:t>jellegű ráfordításának elszámolható költségére vetítve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kern="1200" dirty="0"/>
        </a:p>
      </dsp:txBody>
      <dsp:txXfrm>
        <a:off x="89837" y="3483066"/>
        <a:ext cx="2824443" cy="1660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3E4F2-B884-493C-A8EA-2E3CC4CB91B0}">
      <dsp:nvSpPr>
        <dsp:cNvPr id="0" name=""/>
        <dsp:cNvSpPr/>
      </dsp:nvSpPr>
      <dsp:spPr>
        <a:xfrm>
          <a:off x="655819" y="576232"/>
          <a:ext cx="1485506" cy="146949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43197-09D4-4937-86B6-C367E2698289}">
      <dsp:nvSpPr>
        <dsp:cNvPr id="0" name=""/>
        <dsp:cNvSpPr/>
      </dsp:nvSpPr>
      <dsp:spPr>
        <a:xfrm>
          <a:off x="1005024" y="1116469"/>
          <a:ext cx="786587" cy="393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/>
            <a:t>Proposal</a:t>
          </a:r>
          <a:r>
            <a:rPr lang="hu-HU" sz="1200" b="1" kern="1200" dirty="0"/>
            <a:t> </a:t>
          </a:r>
          <a:r>
            <a:rPr lang="hu-HU" sz="1200" b="1" kern="1200" dirty="0">
              <a:solidFill>
                <a:srgbClr val="FF0000"/>
              </a:solidFill>
            </a:rPr>
            <a:t>B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(részletes)</a:t>
          </a:r>
        </a:p>
      </dsp:txBody>
      <dsp:txXfrm>
        <a:off x="1005024" y="1116469"/>
        <a:ext cx="786587" cy="393247"/>
      </dsp:txXfrm>
    </dsp:sp>
    <dsp:sp modelId="{ABB4025E-AF2C-4761-A13F-ED446CE16330}">
      <dsp:nvSpPr>
        <dsp:cNvPr id="0" name=""/>
        <dsp:cNvSpPr/>
      </dsp:nvSpPr>
      <dsp:spPr>
        <a:xfrm>
          <a:off x="402618" y="1509717"/>
          <a:ext cx="1211171" cy="121168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B9E18-9347-477A-BA2D-8DDFF87A606E}">
      <dsp:nvSpPr>
        <dsp:cNvPr id="0" name=""/>
        <dsp:cNvSpPr/>
      </dsp:nvSpPr>
      <dsp:spPr>
        <a:xfrm>
          <a:off x="497879" y="1928137"/>
          <a:ext cx="1014288" cy="393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/>
            <a:t>Proposal</a:t>
          </a:r>
          <a:r>
            <a:rPr lang="hu-HU" sz="1200" b="1" kern="1200" dirty="0"/>
            <a:t> </a:t>
          </a:r>
          <a:r>
            <a:rPr lang="hu-HU" sz="1200" b="1" kern="1200" dirty="0">
              <a:solidFill>
                <a:srgbClr val="FF0000"/>
              </a:solidFill>
            </a:rPr>
            <a:t>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(tömör)</a:t>
          </a:r>
        </a:p>
      </dsp:txBody>
      <dsp:txXfrm>
        <a:off x="497879" y="1928137"/>
        <a:ext cx="1014288" cy="39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7D36A-EBEF-4766-846A-A000CA3176B1}" type="datetimeFigureOut">
              <a:rPr lang="hu-HU" smtClean="0"/>
              <a:t>2025. 04. 03.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5DCAB-92AC-41A5-91BA-65DE596334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231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DCAB-92AC-41A5-91BA-65DE59633442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6140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87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99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529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65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71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12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DCAB-92AC-41A5-91BA-65DE59633442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39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7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5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3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9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3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518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57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5DCAB-92AC-41A5-91BA-65DE5963344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3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66" y="3765175"/>
            <a:ext cx="4549588" cy="180666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41" y="5571845"/>
            <a:ext cx="3070412" cy="12057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07138" cy="410901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F44A-3D5B-44E2-8D13-C6C214CA7260}" type="datetimeFigureOut">
              <a:rPr lang="hu-HU"/>
              <a:pPr>
                <a:defRPr/>
              </a:pPr>
              <a:t>2025. 04. 03.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1D17-AE98-46C7-83B4-5AE370B500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75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52468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365125"/>
            <a:ext cx="5800725" cy="5524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D3FA-969D-4A87-8E46-A0FA7F7FBBC3}" type="datetimeFigureOut">
              <a:rPr lang="hu-HU"/>
              <a:pPr>
                <a:defRPr/>
              </a:pPr>
              <a:t>2025. 04. 03.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7FFD-9F79-4432-AFA8-6C9060D351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49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05172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4B96EE-6D30-4D6A-9620-B5F01BF124B0}" type="datetimeFigureOut">
              <a:rPr lang="hu-HU" smtClean="0"/>
              <a:t>2025. 04. 03.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89209" cy="40821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B96EE-6D30-4D6A-9620-B5F01BF124B0}" type="datetimeFigureOut">
              <a:rPr lang="hu-HU" smtClean="0"/>
              <a:t>2025. 04. 03.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827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62477"/>
            <a:ext cx="7886700" cy="135423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B96EE-6D30-4D6A-9620-B5F01BF124B0}" type="datetimeFigureOut">
              <a:rPr lang="hu-HU" smtClean="0"/>
              <a:t>2025. 04. 03.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898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3703" cy="41179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179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B96EE-6D30-4D6A-9620-B5F01BF124B0}" type="datetimeFigureOut">
              <a:rPr lang="hu-HU" smtClean="0"/>
              <a:t>2025. 04. 03.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277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38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6200" cy="3438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B96EE-6D30-4D6A-9620-B5F01BF124B0}" type="datetimeFigureOut">
              <a:rPr lang="hu-HU" smtClean="0"/>
              <a:t>2025. 04. 03.</a:t>
            </a:fld>
            <a:endParaRPr lang="hu-H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859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B96EE-6D30-4D6A-9620-B5F01BF124B0}" type="datetimeFigureOut">
              <a:rPr lang="hu-HU" smtClean="0"/>
              <a:t>2025. 04. 03.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2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B96EE-6D30-4D6A-9620-B5F01BF124B0}" type="datetimeFigureOut">
              <a:rPr lang="hu-HU" smtClean="0"/>
              <a:t>2025. 04. 03.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907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B96EE-6D30-4D6A-9620-B5F01BF124B0}" type="datetimeFigureOut">
              <a:rPr lang="hu-HU" smtClean="0"/>
              <a:t>2025. 04. 03.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392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B96EE-6D30-4D6A-9620-B5F01BF124B0}" type="datetimeFigureOut">
              <a:rPr lang="hu-HU" smtClean="0"/>
              <a:t>2025. 04. 03.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955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BEC31-F725-42C4-B7E9-5E47BC089304}" type="datetimeFigureOut">
              <a:rPr lang="hu-HU"/>
              <a:pPr>
                <a:defRPr/>
              </a:pPr>
              <a:t>2025. 04. 03.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0C2D2-82D9-4E1A-9E25-22B37EF11A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42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49" r:id="rId12"/>
    <p:sldLayoutId id="2147483657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6000" b="1" kern="1200" dirty="0">
          <a:solidFill>
            <a:srgbClr val="0D386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hu-HU" sz="3200" i="1" kern="1200" dirty="0">
          <a:solidFill>
            <a:srgbClr val="0D386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notesSlide" Target="../notesSlides/notesSlide14.xml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diagramData" Target="../diagrams/data3.xml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azaiprojektfejlesztes.ppmi@pte.h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kfih.gov.hu/hurizontinfonap2025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1540" y="1873678"/>
            <a:ext cx="5256584" cy="3499538"/>
          </a:xfrm>
        </p:spPr>
        <p:txBody>
          <a:bodyPr>
            <a:normAutofit fontScale="90000"/>
          </a:bodyPr>
          <a:lstStyle/>
          <a:p>
            <a:br>
              <a:rPr lang="hu-HU" sz="3200" cap="all" dirty="0"/>
            </a:br>
            <a:br>
              <a:rPr lang="hu-HU" sz="3200" cap="all" dirty="0"/>
            </a:br>
            <a:br>
              <a:rPr lang="hu-HU" sz="3200" cap="all" dirty="0"/>
            </a:br>
            <a:br>
              <a:rPr lang="hu-HU" sz="3200" cap="all" dirty="0"/>
            </a:br>
            <a:br>
              <a:rPr lang="hu-HU" sz="3200" cap="all" dirty="0"/>
            </a:br>
            <a:br>
              <a:rPr lang="hu-HU" sz="3200" cap="all" dirty="0"/>
            </a:br>
            <a:br>
              <a:rPr lang="hu-HU" sz="3200" cap="all" dirty="0"/>
            </a:br>
            <a:br>
              <a:rPr lang="hu-HU" sz="3200" cap="all" dirty="0"/>
            </a:br>
            <a:br>
              <a:rPr lang="hu-HU" sz="3200" cap="all" dirty="0"/>
            </a:br>
            <a:br>
              <a:rPr lang="hu-HU" sz="3200" cap="all" dirty="0"/>
            </a:br>
            <a:br>
              <a:rPr lang="hu-HU" sz="3200" cap="all" dirty="0"/>
            </a:br>
            <a:br>
              <a:rPr lang="hu-HU" sz="3200" cap="all" dirty="0"/>
            </a:br>
            <a:r>
              <a:rPr lang="hu-HU" sz="3200" cap="all" dirty="0"/>
              <a:t>HU-</a:t>
            </a:r>
            <a:r>
              <a:rPr lang="hu-HU" sz="3200" cap="all" dirty="0" err="1"/>
              <a:t>rizont</a:t>
            </a:r>
            <a:r>
              <a:rPr lang="hu-HU" sz="3200" cap="all" dirty="0"/>
              <a:t> nemzetközi kiválósági kutatási együttműködési program</a:t>
            </a:r>
            <a:br>
              <a:rPr lang="hu-HU" sz="3200" cap="all" dirty="0"/>
            </a:br>
            <a:br>
              <a:rPr lang="hu-HU" sz="3200" cap="all" dirty="0"/>
            </a:br>
            <a:r>
              <a:rPr lang="hu-HU" sz="3200" cap="all" dirty="0"/>
              <a:t>2025.1.2.1-HU-rizont</a:t>
            </a:r>
            <a:br>
              <a:rPr lang="hu-HU" sz="3200" cap="all" dirty="0"/>
            </a:br>
            <a:br>
              <a:rPr lang="hu-HU" sz="3200" cap="all" dirty="0"/>
            </a:br>
            <a:r>
              <a:rPr lang="hu-HU" sz="3200" dirty="0"/>
              <a:t>2025.04.03.</a:t>
            </a:r>
            <a:br>
              <a:rPr lang="hu-HU" sz="3200" dirty="0"/>
            </a:br>
            <a:br>
              <a:rPr lang="hu-HU" sz="3200" cap="all" dirty="0"/>
            </a:br>
            <a:endParaRPr lang="en-US" sz="2800" cap="all" dirty="0"/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EDC53971-AC86-606F-FC02-95718EA8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101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446" y="260648"/>
            <a:ext cx="8619108" cy="5256584"/>
          </a:xfrm>
        </p:spPr>
        <p:txBody>
          <a:bodyPr>
            <a:normAutofit/>
          </a:bodyPr>
          <a:lstStyle/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HU-RIZONT </a:t>
            </a:r>
            <a:r>
              <a:rPr lang="hu-HU" altLang="hu-HU" sz="1800" b="1" i="0" dirty="0">
                <a:solidFill>
                  <a:srgbClr val="0D3862"/>
                </a:solidFill>
                <a:latin typeface="Calibri" panose="020F0502020204030204"/>
              </a:rPr>
              <a:t>– Projektkiválasztás folyamata – 2. fázis</a:t>
            </a:r>
          </a:p>
          <a:p>
            <a:endParaRPr lang="hu-HU" b="1" i="0" dirty="0">
              <a:solidFill>
                <a:schemeClr val="tx1"/>
              </a:solidFill>
            </a:endParaRPr>
          </a:p>
          <a:p>
            <a:pPr lvl="1" algn="just"/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„</a:t>
            </a:r>
            <a:r>
              <a:rPr lang="hu-H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hu-H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dokumentumról először legalább két anonim szakértő készít szöveges bírálatot. Ezt követően a </a:t>
            </a:r>
            <a:r>
              <a:rPr lang="hu-H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dokumentumot az értékelő testület három tagja a felhívásban szereplő értékelési szempontok szerint értékeli.</a:t>
            </a:r>
          </a:p>
          <a:p>
            <a:pPr lvl="1" algn="just"/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Alaptörekvés:</a:t>
            </a:r>
          </a:p>
          <a:p>
            <a:pPr marL="742950" lvl="1" indent="-285750" algn="just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kiemelkedő tudományos teljesítménnyel rendelkező pályázók támogatása</a:t>
            </a:r>
          </a:p>
          <a:p>
            <a:pPr marL="742950" lvl="1" indent="-285750" algn="just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Hangsúlyos szerepet kap a szakmai publikációs tevékenység, különösen a benyújtást megelőző 5 év eredményei,</a:t>
            </a:r>
          </a:p>
          <a:p>
            <a:pPr marL="742950" lvl="1" indent="-285750" algn="just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értékelő testületek a pályázó Vezető kutató publikációs és hivatkozási adatait részletes elemzésnek vetik alá</a:t>
            </a:r>
          </a:p>
          <a:p>
            <a:pPr marL="742950" lvl="1" indent="-285750" algn="just">
              <a:buFontTx/>
              <a:buChar char="-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Külföldi partner kiválósága is hangsúlyos szerepet kap..</a:t>
            </a:r>
          </a:p>
          <a:p>
            <a:pPr marL="742950" lvl="1" indent="-285750" algn="just">
              <a:buFontTx/>
              <a:buChar char="-"/>
            </a:pPr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Csak új, más támogatott projektekkel legfeljebb minimális átfedést tartalmazó kutatási témajavaslatok támogathatók.</a:t>
            </a:r>
          </a:p>
        </p:txBody>
      </p:sp>
    </p:spTree>
    <p:extLst>
      <p:ext uri="{BB962C8B-B14F-4D97-AF65-F5344CB8AC3E}">
        <p14:creationId xmlns:p14="http://schemas.microsoft.com/office/powerpoint/2010/main" val="353616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446" y="260648"/>
            <a:ext cx="8619108" cy="5256584"/>
          </a:xfrm>
        </p:spPr>
        <p:txBody>
          <a:bodyPr>
            <a:normAutofit/>
          </a:bodyPr>
          <a:lstStyle/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HU-RIZONT </a:t>
            </a:r>
            <a:r>
              <a:rPr lang="hu-HU" altLang="hu-HU" sz="1800" b="1" i="0" dirty="0">
                <a:solidFill>
                  <a:srgbClr val="0D3862"/>
                </a:solidFill>
                <a:latin typeface="Calibri" panose="020F0502020204030204"/>
              </a:rPr>
              <a:t>– értékelési szempontok</a:t>
            </a:r>
          </a:p>
          <a:p>
            <a:endParaRPr lang="hu-HU" b="1" i="0" dirty="0">
              <a:solidFill>
                <a:schemeClr val="tx1"/>
              </a:solidFill>
            </a:endParaRPr>
          </a:p>
          <a:p>
            <a:pPr marL="857250" lvl="1" indent="-400050" algn="just">
              <a:buAutoNum type="romanUcPeriod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Tudományos és társadalmi </a:t>
            </a:r>
            <a:r>
              <a:rPr lang="hu-HU" sz="1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hatás</a:t>
            </a:r>
            <a:r>
              <a:rPr lang="hu-HU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kifejtésére való képesség (0-5 pont)</a:t>
            </a:r>
          </a:p>
          <a:p>
            <a:pPr lvl="1" algn="just"/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00050" algn="just">
              <a:buAutoNum type="romanUcPeriod" startAt="2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javasolt megoldás, módszertan </a:t>
            </a:r>
            <a:r>
              <a:rPr lang="hu-HU" sz="1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kiválósága, egyedisége, újszerűsége 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(0-15 pont)</a:t>
            </a:r>
          </a:p>
          <a:p>
            <a:pPr lvl="1" algn="just"/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00050" algn="just">
              <a:buAutoNum type="romanUcPeriod" startAt="3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Hazai és nemzetközi megvalósító </a:t>
            </a:r>
            <a:r>
              <a:rPr lang="hu-HU" sz="1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kiválósága 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(0-15 pont)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magyar kutatásvezető tudományos kiválósága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nemzetközi partner nemzetközi kiválósága, felsőoktatási intézmény esetén a nemzetközi egyetemi rangsorokban betöltött pozíciója (THE, QS </a:t>
            </a:r>
            <a:r>
              <a:rPr lang="hu-H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nemzetközi együttműködés minősége, hozzáadott értéke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magyar és a nemzetközi együttműködésének előzményei (korábbi közös projektek száma és eredményei)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magyar PhD-hallgatók és posztdoktori kutatók bevonása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tervezett kutatás magyar vagy külföldi pályázati (például NKFI Alap által támogatott) előzménye</a:t>
            </a:r>
          </a:p>
          <a:p>
            <a:pPr lvl="2" algn="just"/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	Hiteles, </a:t>
            </a:r>
            <a:r>
              <a:rPr lang="hu-HU" sz="1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gondosan tervezett és hatékony 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megvalósítási terv (0-10 pont)</a:t>
            </a:r>
          </a:p>
          <a:p>
            <a:pPr lvl="1" algn="just"/>
            <a:endParaRPr lang="hu-HU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1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02042" cy="5256584"/>
          </a:xfrm>
        </p:spPr>
        <p:txBody>
          <a:bodyPr>
            <a:normAutofit/>
          </a:bodyPr>
          <a:lstStyle/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ea typeface="+mn-ea"/>
                <a:cs typeface="+mn-cs"/>
              </a:rPr>
              <a:t>HU-RIZONT </a:t>
            </a:r>
            <a:r>
              <a:rPr lang="hu-HU" altLang="hu-HU" sz="1800" b="1" i="0" dirty="0">
                <a:solidFill>
                  <a:srgbClr val="0D3862"/>
                </a:solidFill>
              </a:rPr>
              <a:t>– </a:t>
            </a:r>
            <a:r>
              <a:rPr lang="hu-HU" altLang="hu-HU" sz="1800" b="1" i="0" dirty="0" err="1">
                <a:solidFill>
                  <a:srgbClr val="0D3862"/>
                </a:solidFill>
              </a:rPr>
              <a:t>Proposal</a:t>
            </a:r>
            <a:r>
              <a:rPr lang="hu-HU" altLang="hu-HU" sz="1800" b="1" i="0" dirty="0">
                <a:solidFill>
                  <a:srgbClr val="0D3862"/>
                </a:solidFill>
              </a:rPr>
              <a:t> B</a:t>
            </a:r>
            <a:endParaRPr lang="hu-HU" sz="1800" b="1" i="0" dirty="0">
              <a:solidFill>
                <a:schemeClr val="tx1"/>
              </a:solidFill>
            </a:endParaRPr>
          </a:p>
          <a:p>
            <a:pPr lvl="1" algn="just"/>
            <a:endParaRPr lang="hu-HU" sz="1700" dirty="0">
              <a:solidFill>
                <a:srgbClr val="002060"/>
              </a:solidFill>
            </a:endParaRPr>
          </a:p>
          <a:p>
            <a:pPr lvl="1" algn="just"/>
            <a:endParaRPr lang="hu-HU" sz="1700" dirty="0">
              <a:solidFill>
                <a:srgbClr val="002060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 - </a:t>
            </a: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 and societal impact (2 pages)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US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problem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project is expected to solve?</a:t>
            </a:r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this project relevant, timely and achievable in solving this problem?</a:t>
            </a:r>
            <a:endParaRPr lang="hu-HU" sz="16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are the </a:t>
            </a:r>
            <a:r>
              <a:rPr lang="en-US" sz="16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who will benefit from the project? How are these stakeholders expected to benefit from the project? </a:t>
            </a:r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and briefly explain the </a:t>
            </a:r>
            <a:r>
              <a:rPr lang="en-US" sz="16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changes your project results are expected to bring </a:t>
            </a: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 scientifically, societally and technologically. Please be as specific as possible.</a:t>
            </a:r>
            <a:endParaRPr lang="hu-HU" sz="16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sz="16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WHAT?</a:t>
            </a:r>
            <a:r>
              <a:rPr lang="en-US" sz="1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Excellence of the research idea (7 pages)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US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objective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proposal?</a:t>
            </a:r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</a:t>
            </a:r>
            <a:r>
              <a:rPr lang="en-US" sz="16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 and content </a:t>
            </a: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proposed innovative solution. It is strongly encouraged to include data, illustrations, diagrams etc..</a:t>
            </a:r>
            <a:endParaRPr lang="hu-HU" sz="16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Briefly present the </a:t>
            </a:r>
            <a:r>
              <a:rPr lang="en-US" sz="16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state-of-the art </a:t>
            </a: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show how your project goes beyond it.</a:t>
            </a:r>
            <a:endParaRPr lang="hu-HU" sz="16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the history of the research and/or the collaborations in Hungarian or international research grant schemes (e.g. supported by the NRDI Fund).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en-US" sz="1600" i="0" dirty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hu-HU" sz="1800" i="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hu-HU" sz="260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10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446" y="260648"/>
            <a:ext cx="8619108" cy="5544616"/>
          </a:xfrm>
        </p:spPr>
        <p:txBody>
          <a:bodyPr>
            <a:normAutofit fontScale="70000" lnSpcReduction="20000"/>
          </a:bodyPr>
          <a:lstStyle/>
          <a:p>
            <a:r>
              <a:rPr kumimoji="0" lang="hu-HU" alt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HU-RIZONT </a:t>
            </a:r>
            <a:r>
              <a:rPr lang="hu-HU" altLang="hu-HU" sz="2600" b="1" i="0" dirty="0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u-HU" altLang="hu-HU" sz="2600" b="1" i="0" dirty="0" err="1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hu-HU" altLang="hu-HU" sz="2600" b="1" i="0" dirty="0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endParaRPr lang="hu-HU" sz="2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hu-HU" sz="2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THIS CONSORTIUM? </a:t>
            </a:r>
            <a:r>
              <a:rPr lang="en-US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International cooperation (2 pages)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quality and capacity of the </a:t>
            </a:r>
            <a:r>
              <a:rPr lang="en-US" sz="20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Hungarian research team</a:t>
            </a: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description of the qualifications and level of experience of the Hungarian principal investigator (PI) on the research topic proposed and his/her track record of work, including main international collaborations should be described on a separate page at the end of the proposal template.</a:t>
            </a:r>
            <a:r>
              <a:rPr lang="hu-HU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</a:t>
            </a:r>
            <a:r>
              <a:rPr lang="en-US" sz="20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excellence and competence of the international partners</a:t>
            </a: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Present the quality and added value of the international cooperation.</a:t>
            </a:r>
            <a:endParaRPr lang="hu-HU" sz="20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</a:t>
            </a:r>
            <a:r>
              <a:rPr lang="en-US" sz="20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complementary competences </a:t>
            </a: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consortium in this cooperation. Why are these partners needed to achieve the planned results?</a:t>
            </a:r>
            <a:endParaRPr lang="hu-HU" sz="20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involvement of </a:t>
            </a:r>
            <a:r>
              <a:rPr lang="en-US" sz="20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Hungarian PhD and postdoc researchers </a:t>
            </a: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project.</a:t>
            </a:r>
            <a:endParaRPr lang="hu-HU" sz="20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the </a:t>
            </a:r>
            <a:r>
              <a:rPr lang="en-US" sz="20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history </a:t>
            </a: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Hungarian and cooperating partners (e.g. number and results of previous joint projects).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en-US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HOW?</a:t>
            </a:r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Implementation (4 pages)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the implementation process of the project from the starting point through the project results: define the </a:t>
            </a:r>
            <a:r>
              <a:rPr lang="en-US" sz="20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tasks, key results </a:t>
            </a: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partners’ involvement. Identify 3 to 5 </a:t>
            </a:r>
            <a:r>
              <a:rPr lang="en-US" sz="20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packages </a:t>
            </a: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3-4 tasks in each work package.</a:t>
            </a:r>
            <a:endParaRPr lang="hu-HU" sz="20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maximum 4-5 main </a:t>
            </a:r>
            <a:r>
              <a:rPr lang="en-US" sz="2000" i="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</a:t>
            </a: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can hinder the project’s implementation and their mitigation</a:t>
            </a:r>
            <a:endParaRPr lang="hu-HU" sz="20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 your plan for the FAIR (Findable, Accessible, Interoperable, Reusable) management of the research data</a:t>
            </a:r>
            <a:endParaRPr lang="hu-HU" sz="20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present your maximum 8-10 key results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sz="20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i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cientific</a:t>
            </a:r>
            <a:r>
              <a:rPr lang="hu-HU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i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hu-HU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i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excellence of </a:t>
            </a:r>
            <a:r>
              <a:rPr lang="hu-HU" b="1" i="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b="1" i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hu-HU" b="1" i="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ungarian</a:t>
            </a:r>
            <a:r>
              <a:rPr lang="hu-HU" b="1" i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i="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hu-HU" b="1" i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i="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</a:t>
            </a: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(maximum 1 page, narrative)</a:t>
            </a:r>
            <a:endParaRPr lang="hu-HU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en-US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hu-HU" b="1" i="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Gantt-chart</a:t>
            </a:r>
            <a:r>
              <a:rPr lang="hu-HU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</a:t>
            </a:r>
            <a:r>
              <a:rPr lang="hu-HU" i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hu-HU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hu-HU" sz="260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63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446" y="260648"/>
            <a:ext cx="8619108" cy="5544616"/>
          </a:xfrm>
        </p:spPr>
        <p:txBody>
          <a:bodyPr>
            <a:normAutofit/>
          </a:bodyPr>
          <a:lstStyle/>
          <a:p>
            <a:r>
              <a:rPr kumimoji="0" lang="hu-HU" altLang="hu-HU" sz="21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HU-RIZONT </a:t>
            </a:r>
            <a:r>
              <a:rPr lang="hu-HU" altLang="hu-HU" sz="2100" b="1" i="0" dirty="0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u-HU" altLang="hu-HU" sz="2100" b="1" i="0" dirty="0" err="1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hu-HU" altLang="hu-HU" sz="2100" b="1" i="0" dirty="0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endParaRPr lang="hu-HU" sz="21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hu-HU" sz="2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u-HU" sz="2600" i="0" dirty="0">
              <a:solidFill>
                <a:srgbClr val="002060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072CD92-B3F5-B17C-0D27-419627DD5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900752"/>
            <a:ext cx="5123694" cy="4264408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82ACEA0-4598-6D5A-6257-888C3E92B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731125"/>
              </p:ext>
            </p:extLst>
          </p:nvPr>
        </p:nvGraphicFramePr>
        <p:xfrm>
          <a:off x="6012160" y="1355502"/>
          <a:ext cx="2543944" cy="329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6372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446" y="260648"/>
            <a:ext cx="8619108" cy="5256584"/>
          </a:xfrm>
        </p:spPr>
        <p:txBody>
          <a:bodyPr>
            <a:normAutofit/>
          </a:bodyPr>
          <a:lstStyle/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HU-RIZONT </a:t>
            </a:r>
            <a:r>
              <a:rPr lang="hu-HU" altLang="hu-HU" sz="1800" b="1" i="0" dirty="0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szándéknyilatkozat együttműködésre</a:t>
            </a:r>
            <a:endParaRPr lang="hu-HU" sz="18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hu-HU" sz="1700" dirty="0">
              <a:solidFill>
                <a:srgbClr val="002060"/>
              </a:solidFill>
            </a:endParaRPr>
          </a:p>
          <a:p>
            <a:pPr algn="just"/>
            <a:endParaRPr lang="hu-HU" sz="2600" i="0" dirty="0">
              <a:solidFill>
                <a:srgbClr val="00206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FBFC014-2DBA-0F0E-83F1-A6AAFA25A4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01" t="22001" r="24013" b="9401"/>
          <a:stretch/>
        </p:blipFill>
        <p:spPr>
          <a:xfrm rot="290034">
            <a:off x="1358445" y="945973"/>
            <a:ext cx="620885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3475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47606" cy="6516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HU-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RIZONT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–  PTE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belső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határidők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4445EC8-DE18-4097-8FC8-56BD2A979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047" y="1129547"/>
            <a:ext cx="8928992" cy="48245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sz="1600" dirty="0"/>
          </a:p>
          <a:p>
            <a:pPr marL="457200" lvl="1" indent="0">
              <a:buNone/>
            </a:pPr>
            <a:endParaRPr lang="hu-HU" sz="1600" dirty="0"/>
          </a:p>
          <a:p>
            <a:pPr marL="457200" lvl="1" indent="-457200">
              <a:buNone/>
            </a:pPr>
            <a:endParaRPr lang="hu-HU" sz="1800" dirty="0"/>
          </a:p>
          <a:p>
            <a:pPr marL="457200" lvl="1" indent="-457200">
              <a:buNone/>
            </a:pPr>
            <a:r>
              <a:rPr lang="hu-HU" sz="1800" dirty="0">
                <a:solidFill>
                  <a:schemeClr val="tx1"/>
                </a:solidFill>
              </a:rPr>
              <a:t>		</a:t>
            </a:r>
          </a:p>
          <a:p>
            <a:pPr marL="457200" lvl="1" indent="-457200">
              <a:buNone/>
            </a:pPr>
            <a:endParaRPr lang="hu-HU" sz="1800" dirty="0">
              <a:solidFill>
                <a:schemeClr val="tx1"/>
              </a:solidFill>
            </a:endParaRPr>
          </a:p>
          <a:p>
            <a:pPr marL="457200" lvl="1" indent="-457200">
              <a:buNone/>
            </a:pPr>
            <a:r>
              <a:rPr lang="hu-HU" sz="1800" dirty="0">
                <a:solidFill>
                  <a:schemeClr val="tx1"/>
                </a:solidFill>
              </a:rPr>
              <a:t>	</a:t>
            </a:r>
          </a:p>
          <a:p>
            <a:pPr marL="457200" lvl="1" indent="-457200">
              <a:buNone/>
            </a:pPr>
            <a:r>
              <a:rPr lang="hu-HU" sz="1800" dirty="0">
                <a:solidFill>
                  <a:schemeClr val="tx1"/>
                </a:solidFill>
              </a:rPr>
              <a:t>	</a:t>
            </a:r>
          </a:p>
          <a:p>
            <a:pPr marL="457200" lvl="1" indent="-457200">
              <a:buNone/>
            </a:pPr>
            <a:endParaRPr lang="hu-HU" sz="1800" dirty="0">
              <a:solidFill>
                <a:schemeClr val="tx1"/>
              </a:solidFill>
            </a:endParaRPr>
          </a:p>
          <a:p>
            <a:pPr marL="457200" lvl="1" indent="-457200">
              <a:buNone/>
            </a:pPr>
            <a:r>
              <a:rPr lang="hu-HU" sz="1800" dirty="0">
                <a:solidFill>
                  <a:schemeClr val="tx1"/>
                </a:solidFill>
              </a:rPr>
              <a:t>							  	</a:t>
            </a:r>
            <a:r>
              <a:rPr lang="hu-HU" sz="1600" dirty="0">
                <a:solidFill>
                  <a:schemeClr val="tx1"/>
                </a:solidFill>
              </a:rPr>
              <a:t>	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6FBEC6A-C0BB-48F2-BFCA-86601ED30827}"/>
              </a:ext>
            </a:extLst>
          </p:cNvPr>
          <p:cNvCxnSpPr>
            <a:cxnSpLocks/>
          </p:cNvCxnSpPr>
          <p:nvPr/>
        </p:nvCxnSpPr>
        <p:spPr>
          <a:xfrm>
            <a:off x="628650" y="161051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2AD5C8CD-2A51-44E1-A4A4-9F41D3AE785D}"/>
              </a:ext>
            </a:extLst>
          </p:cNvPr>
          <p:cNvCxnSpPr/>
          <p:nvPr/>
        </p:nvCxnSpPr>
        <p:spPr>
          <a:xfrm>
            <a:off x="1619672" y="144310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62C2E17-606E-48B9-8326-5A4C8B8B6C8D}"/>
              </a:ext>
            </a:extLst>
          </p:cNvPr>
          <p:cNvSpPr txBox="1"/>
          <p:nvPr/>
        </p:nvSpPr>
        <p:spPr>
          <a:xfrm>
            <a:off x="594307" y="1898542"/>
            <a:ext cx="21389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2025. április 18. péntek 12 óra</a:t>
            </a:r>
          </a:p>
          <a:p>
            <a:endParaRPr lang="hu-HU" sz="1300" dirty="0"/>
          </a:p>
        </p:txBody>
      </p:sp>
      <p:sp>
        <p:nvSpPr>
          <p:cNvPr id="26" name="Nyíl: lefelé mutató 25">
            <a:extLst>
              <a:ext uri="{FF2B5EF4-FFF2-40B4-BE49-F238E27FC236}">
                <a16:creationId xmlns:a16="http://schemas.microsoft.com/office/drawing/2014/main" id="{D2724560-30D1-4400-BBFC-2D3EA48313E0}"/>
              </a:ext>
            </a:extLst>
          </p:cNvPr>
          <p:cNvSpPr/>
          <p:nvPr/>
        </p:nvSpPr>
        <p:spPr>
          <a:xfrm>
            <a:off x="1595885" y="2629084"/>
            <a:ext cx="45719" cy="40095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B282004C-EB0C-4207-8DBB-5BB37600B626}"/>
              </a:ext>
            </a:extLst>
          </p:cNvPr>
          <p:cNvCxnSpPr>
            <a:cxnSpLocks/>
          </p:cNvCxnSpPr>
          <p:nvPr/>
        </p:nvCxnSpPr>
        <p:spPr>
          <a:xfrm>
            <a:off x="6886863" y="1430489"/>
            <a:ext cx="0" cy="36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CB30259-8987-428D-A40D-67AFBE0BA15E}"/>
              </a:ext>
            </a:extLst>
          </p:cNvPr>
          <p:cNvSpPr txBox="1"/>
          <p:nvPr/>
        </p:nvSpPr>
        <p:spPr>
          <a:xfrm>
            <a:off x="5881609" y="1968638"/>
            <a:ext cx="1989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2025. május  23. péntek 12 óra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29C202E-61DD-B535-6B31-5526CF51DF94}"/>
              </a:ext>
            </a:extLst>
          </p:cNvPr>
          <p:cNvSpPr txBox="1"/>
          <p:nvPr/>
        </p:nvSpPr>
        <p:spPr>
          <a:xfrm>
            <a:off x="5566652" y="3135544"/>
            <a:ext cx="2804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 Pályázat benyújtása </a:t>
            </a:r>
          </a:p>
          <a:p>
            <a:pPr algn="ctr"/>
            <a:r>
              <a:rPr lang="hu-HU" sz="1600" dirty="0"/>
              <a:t>PPMI támogatásával </a:t>
            </a:r>
          </a:p>
          <a:p>
            <a:pPr algn="ctr"/>
            <a:endParaRPr lang="hu-HU" sz="1600" dirty="0"/>
          </a:p>
          <a:p>
            <a:pPr algn="ctr"/>
            <a:r>
              <a:rPr lang="hu-HU" sz="1600" dirty="0"/>
              <a:t>(EPTK felület/mellékletek, szakmai anyag ellenőrzése, költségvetés,..)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D58E914-0D3E-00A6-DCC2-647A62F3DD0E}"/>
              </a:ext>
            </a:extLst>
          </p:cNvPr>
          <p:cNvSpPr txBox="1"/>
          <p:nvPr/>
        </p:nvSpPr>
        <p:spPr>
          <a:xfrm>
            <a:off x="140292" y="3222863"/>
            <a:ext cx="31519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Projektötlet benyújtás</a:t>
            </a:r>
          </a:p>
          <a:p>
            <a:pPr algn="ctr"/>
            <a:r>
              <a:rPr lang="hu-HU" sz="1600" dirty="0"/>
              <a:t>PIB adatlapon (hírlevél mellékleteként került kiküldésre / mostani előadás chat részében is megtalálható)</a:t>
            </a:r>
          </a:p>
          <a:p>
            <a:pPr algn="ctr"/>
            <a:r>
              <a:rPr lang="hu-HU" sz="1600" dirty="0">
                <a:hlinkClick r:id="rId3"/>
              </a:rPr>
              <a:t>hazaiprojektfejlesztes.ppmi@pte.hu</a:t>
            </a:r>
            <a:r>
              <a:rPr lang="hu-HU" sz="1600" dirty="0"/>
              <a:t> </a:t>
            </a:r>
          </a:p>
          <a:p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0372BE1-6C8C-9DAB-B584-147A9713C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453">
            <a:off x="6177786" y="194670"/>
            <a:ext cx="2503184" cy="125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A961877-4EE5-E19B-4D3C-5C4AA75C6238}"/>
              </a:ext>
            </a:extLst>
          </p:cNvPr>
          <p:cNvSpPr txBox="1"/>
          <p:nvPr/>
        </p:nvSpPr>
        <p:spPr>
          <a:xfrm>
            <a:off x="3603970" y="1898542"/>
            <a:ext cx="1721051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7DE6016A-E50D-261D-7D93-74AAAED3ECFF}"/>
              </a:ext>
            </a:extLst>
          </p:cNvPr>
          <p:cNvSpPr/>
          <p:nvPr/>
        </p:nvSpPr>
        <p:spPr>
          <a:xfrm>
            <a:off x="6886863" y="2621775"/>
            <a:ext cx="45719" cy="40095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198A21F-08A6-CCB6-E8B5-CF172A7BD9DF}"/>
              </a:ext>
            </a:extLst>
          </p:cNvPr>
          <p:cNvSpPr txBox="1"/>
          <p:nvPr/>
        </p:nvSpPr>
        <p:spPr>
          <a:xfrm>
            <a:off x="3380976" y="1956644"/>
            <a:ext cx="21389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2025. április 24. csütörtök</a:t>
            </a:r>
          </a:p>
          <a:p>
            <a:endParaRPr lang="hu-HU" sz="1300" dirty="0"/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0B87BDD-B3D0-1EED-53E4-E55D436EAE41}"/>
              </a:ext>
            </a:extLst>
          </p:cNvPr>
          <p:cNvCxnSpPr/>
          <p:nvPr/>
        </p:nvCxnSpPr>
        <p:spPr>
          <a:xfrm>
            <a:off x="4355976" y="1430489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yíl: lefelé mutató 12">
            <a:extLst>
              <a:ext uri="{FF2B5EF4-FFF2-40B4-BE49-F238E27FC236}">
                <a16:creationId xmlns:a16="http://schemas.microsoft.com/office/drawing/2014/main" id="{E0CBEB34-23B2-8949-8FDB-E086457BEED7}"/>
              </a:ext>
            </a:extLst>
          </p:cNvPr>
          <p:cNvSpPr/>
          <p:nvPr/>
        </p:nvSpPr>
        <p:spPr>
          <a:xfrm>
            <a:off x="4401016" y="2621775"/>
            <a:ext cx="45719" cy="40095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5ED926F3-CE51-CE9A-9176-C7217CEFC81A}"/>
              </a:ext>
            </a:extLst>
          </p:cNvPr>
          <p:cNvSpPr txBox="1"/>
          <p:nvPr/>
        </p:nvSpPr>
        <p:spPr>
          <a:xfrm>
            <a:off x="3292213" y="3208957"/>
            <a:ext cx="23090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1600" dirty="0"/>
          </a:p>
          <a:p>
            <a:pPr algn="ctr"/>
            <a:r>
              <a:rPr lang="hu-HU" sz="1600" dirty="0"/>
              <a:t>Rektori Vezetői Értekezlet</a:t>
            </a:r>
          </a:p>
          <a:p>
            <a:pPr algn="ctr"/>
            <a:r>
              <a:rPr lang="hu-HU" sz="1600" dirty="0"/>
              <a:t>Projektötletek jóváhagyása</a:t>
            </a:r>
          </a:p>
          <a:p>
            <a:pPr algn="ctr"/>
            <a:endParaRPr lang="hu-HU" dirty="0"/>
          </a:p>
          <a:p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BC7B048-B173-995B-A323-8F34AC11E968}"/>
              </a:ext>
            </a:extLst>
          </p:cNvPr>
          <p:cNvSpPr txBox="1"/>
          <p:nvPr/>
        </p:nvSpPr>
        <p:spPr>
          <a:xfrm>
            <a:off x="594307" y="509628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 HU-RIZONT Információs nap: 2025. április 8. kedd 10:00 (online is):</a:t>
            </a:r>
          </a:p>
          <a:p>
            <a:pPr algn="ctr"/>
            <a:r>
              <a:rPr lang="hu-HU" sz="1600" dirty="0">
                <a:hlinkClick r:id="rId5"/>
              </a:rPr>
              <a:t>https://nkfih.gov.hu/hurizontinfonap2025</a:t>
            </a:r>
            <a:r>
              <a:rPr lang="hu-H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7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  <p:bldP spid="18" grpId="0"/>
      <p:bldP spid="6" grpId="0"/>
      <p:bldP spid="7" grpId="0"/>
      <p:bldP spid="4" grpId="0" animBg="1"/>
      <p:bldP spid="8" grpId="0"/>
      <p:bldP spid="13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2449199" y="4665859"/>
            <a:ext cx="3960901" cy="737551"/>
          </a:xfrm>
        </p:spPr>
        <p:txBody>
          <a:bodyPr/>
          <a:lstStyle/>
          <a:p>
            <a:pPr algn="ctr"/>
            <a:r>
              <a:rPr lang="hu-HU" altLang="hu-HU" sz="3000" dirty="0"/>
              <a:t>Köszönöm a figyelmet!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437882" y="1262743"/>
            <a:ext cx="7983536" cy="45799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u-HU" altLang="hu-HU" sz="2000" i="0" dirty="0"/>
          </a:p>
          <a:p>
            <a:pPr>
              <a:buFont typeface="Wingdings" panose="05000000000000000000" pitchFamily="2" charset="2"/>
              <a:buChar char="Ø"/>
            </a:pPr>
            <a:endParaRPr lang="hu-HU" altLang="hu-HU" sz="2000" i="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D01997D-1259-405E-ACC9-BFE4B01579FC}"/>
              </a:ext>
            </a:extLst>
          </p:cNvPr>
          <p:cNvSpPr txBox="1"/>
          <p:nvPr/>
        </p:nvSpPr>
        <p:spPr>
          <a:xfrm>
            <a:off x="381884" y="870857"/>
            <a:ext cx="8537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hu-HU" sz="1800" dirty="0">
              <a:solidFill>
                <a:srgbClr val="0D3862"/>
              </a:solidFill>
              <a:latin typeface="Calibri"/>
              <a:ea typeface="+mn-ea"/>
              <a:cs typeface="+mn-cs"/>
            </a:endParaRPr>
          </a:p>
          <a:p>
            <a:pPr lvl="0"/>
            <a:endParaRPr lang="hu-HU" sz="18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B5DA6C2-B653-4583-9EAD-C33ABB866C9F}"/>
              </a:ext>
            </a:extLst>
          </p:cNvPr>
          <p:cNvSpPr txBox="1"/>
          <p:nvPr/>
        </p:nvSpPr>
        <p:spPr>
          <a:xfrm>
            <a:off x="325886" y="866643"/>
            <a:ext cx="7865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Kép 3" descr="Keményfa padlón álló kérdőjel a fal előtt közelről">
            <a:extLst>
              <a:ext uri="{FF2B5EF4-FFF2-40B4-BE49-F238E27FC236}">
                <a16:creationId xmlns:a16="http://schemas.microsoft.com/office/drawing/2014/main" id="{6015C1F8-3CB5-493C-8098-0BB3D592B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4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3372" y="116632"/>
            <a:ext cx="8856984" cy="5904656"/>
          </a:xfrm>
        </p:spPr>
        <p:txBody>
          <a:bodyPr>
            <a:normAutofit fontScale="47500" lnSpcReduction="20000"/>
          </a:bodyPr>
          <a:lstStyle/>
          <a:p>
            <a:endParaRPr kumimoji="0" lang="hu-HU" altLang="hu-HU" sz="2600" b="1" i="0" u="none" strike="noStrike" kern="1200" cap="none" spc="0" normalizeH="0" baseline="0" noProof="0" dirty="0">
              <a:ln>
                <a:noFill/>
              </a:ln>
              <a:solidFill>
                <a:srgbClr val="0D38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kumimoji="0" lang="hu-HU" altLang="hu-HU" sz="3800" b="1" i="0" u="none" strike="noStrike" kern="1200" cap="none" spc="0" normalizeH="0" baseline="0" noProof="0" dirty="0">
              <a:ln>
                <a:noFill/>
              </a:ln>
              <a:solidFill>
                <a:srgbClr val="0D38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hu-HU" altLang="hu-HU" sz="3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HU-RIZONT Program – Fő célkitűzései</a:t>
            </a:r>
            <a:endParaRPr lang="hu-HU" sz="38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700" b="1" i="0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hu-HU" sz="2100" i="0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2030-ra legyen magyar felsőoktatási intézmény </a:t>
            </a:r>
            <a:r>
              <a:rPr lang="hu-HU" sz="34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világ 100 legjobb egyeteme</a:t>
            </a: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között,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Legyenek magyar egyetemek </a:t>
            </a:r>
            <a:r>
              <a:rPr lang="hu-HU" sz="34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Európa 100 legjobb intézményei </a:t>
            </a: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között,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zöld és körforgásos gazdaság, az egészségügy és a digitalizáció területét érintő projektek magyar társadalmi és gazdasági kihívásokra adjanak választ,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Minél több </a:t>
            </a:r>
            <a:r>
              <a:rPr lang="hu-HU" sz="34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fiatal kutatót </a:t>
            </a: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vonjanak be a projektekbe,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34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Kiemelkedő tudományos teljesítménnyel </a:t>
            </a: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rendelkező pályázók támogatása,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34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Kiemelt „konzorciumi” partnerekkel </a:t>
            </a: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dolgozzunk együtt (Stanford, Cambridge, szingapúri egyetemek, stb..),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34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Vezető kutató kiválósága </a:t>
            </a: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előtérbe kerül (publikációs és hivatkozási adatok)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Tavalyi eredmények: 12 </a:t>
            </a:r>
            <a:r>
              <a:rPr lang="hu-HU" sz="3400" i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mrd</a:t>
            </a: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Ft keretösszegből 30 db pályázat kapott támogatást. PTE 1,2 </a:t>
            </a:r>
            <a:r>
              <a:rPr lang="hu-HU" sz="3400" i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mrd</a:t>
            </a:r>
            <a:r>
              <a:rPr lang="hu-HU" sz="34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Ft-ot nyert, 3 db Projekt megvalósítása (10%) kezdődött meg 2025. január 1-jével.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700" i="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700" i="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700" i="0" dirty="0">
              <a:solidFill>
                <a:srgbClr val="002060"/>
              </a:solidFill>
            </a:endParaRPr>
          </a:p>
          <a:p>
            <a:pPr algn="just"/>
            <a:r>
              <a:rPr lang="hu-HU" sz="1700" i="0" dirty="0">
                <a:solidFill>
                  <a:srgbClr val="002060"/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392259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3372" y="116632"/>
            <a:ext cx="8856984" cy="5904656"/>
          </a:xfrm>
        </p:spPr>
        <p:txBody>
          <a:bodyPr>
            <a:normAutofit/>
          </a:bodyPr>
          <a:lstStyle/>
          <a:p>
            <a:endParaRPr kumimoji="0" lang="hu-HU" altLang="hu-HU" b="1" i="0" u="none" strike="noStrike" kern="1200" cap="none" spc="0" normalizeH="0" baseline="0" noProof="0" dirty="0">
              <a:ln>
                <a:noFill/>
              </a:ln>
              <a:solidFill>
                <a:srgbClr val="0D38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ea typeface="+mn-ea"/>
                <a:cs typeface="+mn-cs"/>
              </a:rPr>
              <a:t>HU-RIZONT – mi a program célja?</a:t>
            </a:r>
            <a:endParaRPr lang="hu-HU" sz="1800" b="1" i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700" b="1" i="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700" i="0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1600" i="0" dirty="0">
                <a:solidFill>
                  <a:srgbClr val="002060"/>
                </a:solidFill>
              </a:rPr>
              <a:t>Nagyléptékű, nemzetközi kutatási programok valósuljanak meg magyar kutatók vezetésével, amelyek </a:t>
            </a:r>
            <a:r>
              <a:rPr lang="hu-HU" sz="1600" b="1" i="0" dirty="0">
                <a:solidFill>
                  <a:srgbClr val="002060"/>
                </a:solidFill>
              </a:rPr>
              <a:t>magyar szempontból fontos </a:t>
            </a:r>
            <a:r>
              <a:rPr lang="hu-HU" sz="1600" i="0" dirty="0">
                <a:solidFill>
                  <a:srgbClr val="002060"/>
                </a:solidFill>
              </a:rPr>
              <a:t>társadalmi és gazdasági kihívások megoldására irányulnak, másrészt a </a:t>
            </a:r>
            <a:r>
              <a:rPr lang="hu-HU" sz="1600" b="1" i="0" dirty="0">
                <a:solidFill>
                  <a:srgbClr val="002060"/>
                </a:solidFill>
              </a:rPr>
              <a:t>magyar ipar versenyképességét </a:t>
            </a:r>
            <a:r>
              <a:rPr lang="hu-HU" sz="1600" i="0" dirty="0">
                <a:solidFill>
                  <a:srgbClr val="002060"/>
                </a:solidFill>
              </a:rPr>
              <a:t>fokozzák,</a:t>
            </a:r>
          </a:p>
          <a:p>
            <a:pPr marL="285750" indent="-28575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1600" i="0" dirty="0">
                <a:solidFill>
                  <a:srgbClr val="002060"/>
                </a:solidFill>
              </a:rPr>
              <a:t>A Neumann János Program (NJP) irányainak megfelelően hatás-vezérelt, az intellektuális hatás mellett a </a:t>
            </a:r>
            <a:r>
              <a:rPr lang="hu-HU" sz="1600" b="1" i="0" dirty="0">
                <a:solidFill>
                  <a:srgbClr val="002060"/>
                </a:solidFill>
              </a:rPr>
              <a:t>társadalmi és gazdasági hatás elérésére </a:t>
            </a:r>
            <a:r>
              <a:rPr lang="hu-HU" sz="1600" i="0" dirty="0">
                <a:solidFill>
                  <a:srgbClr val="002060"/>
                </a:solidFill>
              </a:rPr>
              <a:t>is kiemelt hangsúlyt fektető kutatási együttműködéseket támogasson, az ökoszisztéma-szemlélet a kutatásban hangsúlyosabbá váljon,</a:t>
            </a:r>
          </a:p>
          <a:p>
            <a:pPr marL="285750" indent="-28575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1600" i="0" dirty="0">
                <a:solidFill>
                  <a:srgbClr val="002060"/>
                </a:solidFill>
              </a:rPr>
              <a:t>Az európai kutatási és innovációs keretrendszerek követelményeire, </a:t>
            </a:r>
            <a:r>
              <a:rPr lang="hu-HU" sz="1600" b="1" i="0" dirty="0">
                <a:solidFill>
                  <a:srgbClr val="002060"/>
                </a:solidFill>
              </a:rPr>
              <a:t>konzorciumainak vezetésére felkészítse a magyar kutatókat és intézményeket</a:t>
            </a:r>
            <a:r>
              <a:rPr lang="hu-HU" sz="1600" i="0" dirty="0">
                <a:solidFill>
                  <a:srgbClr val="002060"/>
                </a:solidFill>
              </a:rPr>
              <a:t>,</a:t>
            </a:r>
          </a:p>
          <a:p>
            <a:pPr marL="285750" indent="-28575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1600" i="0" dirty="0">
                <a:solidFill>
                  <a:srgbClr val="002060"/>
                </a:solidFill>
              </a:rPr>
              <a:t>Releváns társadalmi és technológiai problémákra adott tudományos válaszokkal </a:t>
            </a:r>
            <a:r>
              <a:rPr lang="hu-HU" sz="1600" b="1" i="0" dirty="0">
                <a:solidFill>
                  <a:srgbClr val="002060"/>
                </a:solidFill>
              </a:rPr>
              <a:t>erősítse a kutatásba vetett bizalmat</a:t>
            </a:r>
            <a:r>
              <a:rPr lang="hu-HU" sz="1600" i="0" dirty="0">
                <a:solidFill>
                  <a:srgbClr val="002060"/>
                </a:solidFill>
              </a:rPr>
              <a:t> és a </a:t>
            </a:r>
            <a:r>
              <a:rPr lang="hu-HU" sz="1600" i="0" dirty="0" err="1">
                <a:solidFill>
                  <a:srgbClr val="002060"/>
                </a:solidFill>
              </a:rPr>
              <a:t>stakeholderek</a:t>
            </a:r>
            <a:r>
              <a:rPr lang="hu-HU" sz="1600" i="0" dirty="0">
                <a:solidFill>
                  <a:srgbClr val="002060"/>
                </a:solidFill>
              </a:rPr>
              <a:t> felé a </a:t>
            </a:r>
            <a:r>
              <a:rPr lang="hu-HU" sz="1600" b="1" i="0" dirty="0">
                <a:solidFill>
                  <a:srgbClr val="002060"/>
                </a:solidFill>
              </a:rPr>
              <a:t>kutatási projektek kommunikációját</a:t>
            </a:r>
            <a:r>
              <a:rPr lang="hu-HU" sz="1600" i="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hu-HU" sz="1700" i="0" dirty="0">
                <a:solidFill>
                  <a:srgbClr val="002060"/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3031539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3372" y="116632"/>
            <a:ext cx="8619108" cy="5328592"/>
          </a:xfrm>
        </p:spPr>
        <p:txBody>
          <a:bodyPr>
            <a:normAutofit/>
          </a:bodyPr>
          <a:lstStyle/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HU-RIZONT </a:t>
            </a:r>
            <a:r>
              <a:rPr lang="hu-HU" altLang="hu-HU" sz="1800" b="1" i="0" dirty="0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mely tématerületeken nyújtható be?</a:t>
            </a:r>
            <a:endParaRPr lang="hu-HU" sz="18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700" i="0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0137C3-572A-A72A-D08C-60A7D763B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834369"/>
              </p:ext>
            </p:extLst>
          </p:nvPr>
        </p:nvGraphicFramePr>
        <p:xfrm>
          <a:off x="251520" y="692696"/>
          <a:ext cx="86191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77603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446" y="260648"/>
            <a:ext cx="8619108" cy="5256584"/>
          </a:xfrm>
        </p:spPr>
        <p:txBody>
          <a:bodyPr>
            <a:normAutofit/>
          </a:bodyPr>
          <a:lstStyle/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HU-RIZONT </a:t>
            </a:r>
            <a:r>
              <a:rPr lang="hu-HU" altLang="hu-HU" sz="1800" b="1" i="0" dirty="0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mekkora a forrás, keretösszeg, támogatás?</a:t>
            </a:r>
            <a:endParaRPr lang="hu-HU" sz="18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8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Forrás: Magyarország 2025. évi költségvetése (NKFIH Alap)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Keretösszeg 2025. évre: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hu-HU" sz="1600" b="1" i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mrd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Ft </a:t>
            </a: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(20-80 db nyertes várható)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Támogatási összeg projektenként: (100% előleg)</a:t>
            </a:r>
          </a:p>
          <a:p>
            <a:pPr lvl="1" algn="just"/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hu-HU" sz="1600" b="1" i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mFt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maximum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hu-HU" sz="1600" b="1" i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mFt</a:t>
            </a:r>
            <a:endParaRPr lang="hu-H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Időtartam: minimum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hónap </a:t>
            </a: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maximum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hónap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hu-HU" sz="1600" b="1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Milyen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tevékenységek</a:t>
            </a: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támogathatóak: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Önállóan: 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Alapkutatás, 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Alkalmazott (ipari) kutatás, 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Kísérleti fejlesztés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Önállóan nem: 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Kutatás-fejlesztési projektet támogató tevékenységek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hu-HU" sz="1800" b="1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0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446" y="260648"/>
            <a:ext cx="8619108" cy="5472608"/>
          </a:xfrm>
        </p:spPr>
        <p:txBody>
          <a:bodyPr>
            <a:normAutofit/>
          </a:bodyPr>
          <a:lstStyle/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HU-RIZONT </a:t>
            </a:r>
            <a:r>
              <a:rPr lang="hu-HU" altLang="hu-HU" sz="1800" b="1" i="0" dirty="0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ki, mikor, hogyan nyújthatja be?</a:t>
            </a:r>
            <a:endParaRPr lang="hu-HU" sz="18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hu-HU" sz="17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 nyújthat be: GFO: 552, 563, 599 – csak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önállóan</a:t>
            </a: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konzorcium NEM!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b="1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különböző országbeli</a:t>
            </a: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kutató-tudásközvetítő intézménnyel (tipikusan kutatóintézet vagy felsőoktatási intézmény) kell együttműködni: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Alvállalkozói szerződés keretében (nem személlyel kötjük)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Minőségen legyen a hangsúly!</a:t>
            </a:r>
          </a:p>
          <a:p>
            <a:pPr lvl="1" algn="just"/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Összköltségvetés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50% 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 támogatást igénylő saját költségeinek fedezésére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50%</a:t>
            </a: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külföldi partnerekkel kötött kutatás-fejlesztésre irányuló alvállalkozói vagy megbízási szerződés összege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hu-HU" sz="16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On-line benyújtás EPTK felületen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Határidő: </a:t>
            </a:r>
            <a:r>
              <a:rPr lang="hu-HU" sz="1600" b="1" i="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2025. május 23. </a:t>
            </a:r>
            <a:r>
              <a:rPr lang="hu-HU" sz="1600" i="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péntek </a:t>
            </a:r>
            <a:r>
              <a:rPr lang="hu-HU" sz="1600" b="1" i="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óra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Döntés: várhatóan 2025. november vége</a:t>
            </a:r>
          </a:p>
        </p:txBody>
      </p:sp>
    </p:spTree>
    <p:extLst>
      <p:ext uri="{BB962C8B-B14F-4D97-AF65-F5344CB8AC3E}">
        <p14:creationId xmlns:p14="http://schemas.microsoft.com/office/powerpoint/2010/main" val="303162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446" y="158822"/>
            <a:ext cx="8619108" cy="5256584"/>
          </a:xfrm>
        </p:spPr>
        <p:txBody>
          <a:bodyPr>
            <a:normAutofit/>
          </a:bodyPr>
          <a:lstStyle/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HU-RIZONT </a:t>
            </a:r>
            <a:r>
              <a:rPr lang="hu-HU" altLang="hu-HU" sz="1800" b="1" i="0" dirty="0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mik az elszámolható költségek?</a:t>
            </a:r>
            <a:endParaRPr lang="hu-HU" sz="18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hu-HU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hu-HU" sz="1700" dirty="0">
              <a:solidFill>
                <a:srgbClr val="002060"/>
              </a:solidFill>
            </a:endParaRPr>
          </a:p>
          <a:p>
            <a:pPr lvl="1" algn="just"/>
            <a:endParaRPr lang="hu-HU" sz="1700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54A80FF-C680-88D4-BADC-89AD57472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752338"/>
              </p:ext>
            </p:extLst>
          </p:nvPr>
        </p:nvGraphicFramePr>
        <p:xfrm>
          <a:off x="467544" y="548680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8604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446" y="260648"/>
            <a:ext cx="8619108" cy="5256584"/>
          </a:xfrm>
        </p:spPr>
        <p:txBody>
          <a:bodyPr>
            <a:normAutofit/>
          </a:bodyPr>
          <a:lstStyle/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HU-RIZONT </a:t>
            </a:r>
            <a:r>
              <a:rPr lang="hu-HU" altLang="hu-HU" sz="1800" b="1" i="0" dirty="0">
                <a:solidFill>
                  <a:srgbClr val="0D3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mik a kötelező vállalások?</a:t>
            </a:r>
            <a:endParaRPr lang="hu-HU" sz="18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hu-HU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hu-HU" sz="1600" i="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Kötelezően megvalósítandó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tájékoztatási tevékenységek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Legalább 2 db, nemzetközi együttműködésben elkészített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folyóirat publikációs megjelentetése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egy, a projektért felelős munkavállaló (projektmenedzser) alkalmazása </a:t>
            </a:r>
            <a:r>
              <a:rPr lang="hu-HU" sz="16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0,5 FTE-vel</a:t>
            </a:r>
            <a:endParaRPr lang="hu-HU" sz="1600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Szakmai megvalósításhoz kapcsolódóan alábbiak közül </a:t>
            </a:r>
            <a:r>
              <a:rPr lang="hu-HU" sz="1600" b="1" i="0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2 vállalás </a:t>
            </a: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nemzetközi partnerekkel együttműködésben: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termék vagy technológia vagy szolgáltatás fejlesztésében való részvétel,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nemzetközi konferencián előadás tartása vagy poszter bemutatása vagy nemzetközi kiállításon való bemutatkozás,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egyedi berendezés, műszer elkészítése,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mérési eredményeket tartalmazó kutatási adatbázis elkészítése,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know-how elkészítése (beleértve módszertant, monitoring / értékelési modellt)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1600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 teljesítés esetén TO visszavonás vagy részleges visszafizetés (kamattal növelve)</a:t>
            </a:r>
          </a:p>
        </p:txBody>
      </p:sp>
    </p:spTree>
    <p:extLst>
      <p:ext uri="{BB962C8B-B14F-4D97-AF65-F5344CB8AC3E}">
        <p14:creationId xmlns:p14="http://schemas.microsoft.com/office/powerpoint/2010/main" val="2112777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/>
          </a:bodyPr>
          <a:lstStyle/>
          <a:p>
            <a:br>
              <a:rPr lang="hu-HU" sz="3200" cap="all"/>
            </a:br>
            <a:br>
              <a:rPr lang="hu-HU" sz="3200" cap="all"/>
            </a:br>
            <a:endParaRPr lang="en-GB" sz="2800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446" y="260648"/>
            <a:ext cx="8619108" cy="5256584"/>
          </a:xfrm>
        </p:spPr>
        <p:txBody>
          <a:bodyPr>
            <a:normAutofit/>
          </a:bodyPr>
          <a:lstStyle/>
          <a:p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HU-RIZONT </a:t>
            </a:r>
            <a:r>
              <a:rPr lang="hu-HU" altLang="hu-HU" sz="1800" b="1" i="0" dirty="0">
                <a:solidFill>
                  <a:srgbClr val="0D3862"/>
                </a:solidFill>
                <a:latin typeface="Calibri" panose="020F0502020204030204"/>
              </a:rPr>
              <a:t>– Projektkiválasztás folyamata - Előszűrés</a:t>
            </a:r>
          </a:p>
          <a:p>
            <a:endParaRPr lang="hu-HU" b="1" i="0" dirty="0">
              <a:solidFill>
                <a:schemeClr val="tx1"/>
              </a:solidFill>
            </a:endParaRPr>
          </a:p>
          <a:p>
            <a:pPr lvl="1" algn="just"/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értékelés angol nyelven, angol nyelvű értékelőlap alapján történik, szakmai értékelés első fázisa </a:t>
            </a:r>
            <a:r>
              <a:rPr lang="hu-HU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(„</a:t>
            </a:r>
            <a:r>
              <a:rPr lang="hu-HU" sz="1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hu-HU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A” értékelése) – Előszűrés</a:t>
            </a:r>
          </a:p>
          <a:p>
            <a:pPr lvl="1" algn="just"/>
            <a:endParaRPr lang="hu-HU" sz="16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Minden pályázathoz a tématerületenként felállított értékelő testület legalább három tagja a projekt legfeljebb 12000 karakter terjedelmű szakmai összefoglalója (</a:t>
            </a:r>
            <a:r>
              <a:rPr lang="hu-H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A) alapján írásbeli véleményt készít. Ebben értékelik a projekt javaslatot a felhívásban szereplő értékelési szempontok szerint. Ezután az értékelő testület rangsorolja a pályázatokat.</a:t>
            </a:r>
          </a:p>
          <a:p>
            <a:pPr lvl="1" algn="just"/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Előszűrés tekintetében meghozott döntés tartalma:</a:t>
            </a:r>
          </a:p>
          <a:p>
            <a:pPr lvl="1" algn="just"/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Elutasítás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Továbbjutás a szakmai értékelés második fázisába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hu-H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NKFI Hivatal a döntést követő tizenöt munkanapon belül tájékoztatást küld a döntésről az </a:t>
            </a:r>
            <a:r>
              <a:rPr lang="hu-H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Ávr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73. § (1) bekezdése szerint.</a:t>
            </a:r>
          </a:p>
        </p:txBody>
      </p:sp>
    </p:spTree>
    <p:extLst>
      <p:ext uri="{BB962C8B-B14F-4D97-AF65-F5344CB8AC3E}">
        <p14:creationId xmlns:p14="http://schemas.microsoft.com/office/powerpoint/2010/main" val="164842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1C2767BA-6EA7-46B7-9AC0-3E01050EEBD9}" vid="{ECDFFA41-01AF-47A6-A1D2-6816C0E4668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16959</TotalTime>
  <Words>1910</Words>
  <Application>Microsoft Office PowerPoint</Application>
  <PresentationFormat>Diavetítés a képernyőre (4:3 oldalarány)</PresentationFormat>
  <Paragraphs>246</Paragraphs>
  <Slides>17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1_Office-téma</vt:lpstr>
      <vt:lpstr>            HU-rizont nemzetközi kiválósági kutatási együttműködési program  2025.1.2.1-HU-rizont  2025.04.03.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HU-RIZONT –  PTE belső határidők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Pinczehelyi</dc:creator>
  <cp:lastModifiedBy>Kürti Péter</cp:lastModifiedBy>
  <cp:revision>1763</cp:revision>
  <cp:lastPrinted>2019-08-14T15:26:59Z</cp:lastPrinted>
  <dcterms:created xsi:type="dcterms:W3CDTF">2016-01-27T17:38:19Z</dcterms:created>
  <dcterms:modified xsi:type="dcterms:W3CDTF">2025-04-03T09:30:27Z</dcterms:modified>
</cp:coreProperties>
</file>